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6"/>
  </p:sldMasterIdLst>
  <p:sldIdLst>
    <p:sldId id="258" r:id="rId7"/>
    <p:sldId id="256" r:id="rId8"/>
  </p:sldIdLst>
  <p:sldSz cx="30600650" cy="162004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F0DDEFB-A2B2-649B-4247-D5909938C611}" name="Daniels, Frances" initials="DF" userId="S::Frances.Daniels@dcceew.gov.au::a585a2e1-621b-4518-9447-6b01364c5b2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9DC5"/>
    <a:srgbClr val="EEC4B2"/>
    <a:srgbClr val="A8D7B0"/>
    <a:srgbClr val="D55A74"/>
    <a:srgbClr val="872634"/>
    <a:srgbClr val="177E7E"/>
    <a:srgbClr val="103A42"/>
    <a:srgbClr val="221B5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217" autoAdjust="0"/>
    <p:restoredTop sz="95694" autoAdjust="0"/>
  </p:normalViewPr>
  <p:slideViewPr>
    <p:cSldViewPr snapToGrid="0">
      <p:cViewPr varScale="1">
        <p:scale>
          <a:sx n="47" d="100"/>
          <a:sy n="47" d="100"/>
        </p:scale>
        <p:origin x="81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theme" Target="theme/theme1.xml"/><Relationship Id="rId5" Type="http://schemas.openxmlformats.org/officeDocument/2006/relationships/customXml" Target="../customXml/item5.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25081" y="2651323"/>
            <a:ext cx="22950488" cy="5640152"/>
          </a:xfrm>
        </p:spPr>
        <p:txBody>
          <a:bodyPr anchor="b"/>
          <a:lstStyle>
            <a:lvl1pPr algn="ctr">
              <a:defRPr sz="14174"/>
            </a:lvl1pPr>
          </a:lstStyle>
          <a:p>
            <a:r>
              <a:rPr lang="en-US"/>
              <a:t>Click to edit Master title style</a:t>
            </a:r>
            <a:endParaRPr lang="en-US" dirty="0"/>
          </a:p>
        </p:txBody>
      </p:sp>
      <p:sp>
        <p:nvSpPr>
          <p:cNvPr id="3" name="Subtitle 2"/>
          <p:cNvSpPr>
            <a:spLocks noGrp="1"/>
          </p:cNvSpPr>
          <p:nvPr>
            <p:ph type="subTitle" idx="1"/>
          </p:nvPr>
        </p:nvSpPr>
        <p:spPr>
          <a:xfrm>
            <a:off x="3825081" y="8508981"/>
            <a:ext cx="22950488" cy="3911355"/>
          </a:xfrm>
        </p:spPr>
        <p:txBody>
          <a:bodyPr/>
          <a:lstStyle>
            <a:lvl1pPr marL="0" indent="0" algn="ctr">
              <a:buNone/>
              <a:defRPr sz="5670"/>
            </a:lvl1pPr>
            <a:lvl2pPr marL="1080044" indent="0" algn="ctr">
              <a:buNone/>
              <a:defRPr sz="4725"/>
            </a:lvl2pPr>
            <a:lvl3pPr marL="2160087" indent="0" algn="ctr">
              <a:buNone/>
              <a:defRPr sz="4252"/>
            </a:lvl3pPr>
            <a:lvl4pPr marL="3240131" indent="0" algn="ctr">
              <a:buNone/>
              <a:defRPr sz="3780"/>
            </a:lvl4pPr>
            <a:lvl5pPr marL="4320174" indent="0" algn="ctr">
              <a:buNone/>
              <a:defRPr sz="3780"/>
            </a:lvl5pPr>
            <a:lvl6pPr marL="5400218" indent="0" algn="ctr">
              <a:buNone/>
              <a:defRPr sz="3780"/>
            </a:lvl6pPr>
            <a:lvl7pPr marL="6480261" indent="0" algn="ctr">
              <a:buNone/>
              <a:defRPr sz="3780"/>
            </a:lvl7pPr>
            <a:lvl8pPr marL="7560305" indent="0" algn="ctr">
              <a:buNone/>
              <a:defRPr sz="3780"/>
            </a:lvl8pPr>
            <a:lvl9pPr marL="8640348" indent="0" algn="ctr">
              <a:buNone/>
              <a:defRPr sz="37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3709037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772456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898590" y="862524"/>
            <a:ext cx="6598265" cy="137291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103795" y="862524"/>
            <a:ext cx="19412287" cy="137291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242004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948733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87857" y="4038862"/>
            <a:ext cx="26393061" cy="6738931"/>
          </a:xfrm>
        </p:spPr>
        <p:txBody>
          <a:bodyPr anchor="b"/>
          <a:lstStyle>
            <a:lvl1pPr>
              <a:defRPr sz="14174"/>
            </a:lvl1pPr>
          </a:lstStyle>
          <a:p>
            <a:r>
              <a:rPr lang="en-US"/>
              <a:t>Click to edit Master title style</a:t>
            </a:r>
            <a:endParaRPr lang="en-US" dirty="0"/>
          </a:p>
        </p:txBody>
      </p:sp>
      <p:sp>
        <p:nvSpPr>
          <p:cNvPr id="3" name="Text Placeholder 2"/>
          <p:cNvSpPr>
            <a:spLocks noGrp="1"/>
          </p:cNvSpPr>
          <p:nvPr>
            <p:ph type="body" idx="1"/>
          </p:nvPr>
        </p:nvSpPr>
        <p:spPr>
          <a:xfrm>
            <a:off x="2087857" y="10841545"/>
            <a:ext cx="26393061" cy="3543845"/>
          </a:xfrm>
        </p:spPr>
        <p:txBody>
          <a:bodyPr/>
          <a:lstStyle>
            <a:lvl1pPr marL="0" indent="0">
              <a:buNone/>
              <a:defRPr sz="5670">
                <a:solidFill>
                  <a:schemeClr val="tx1">
                    <a:tint val="75000"/>
                  </a:schemeClr>
                </a:solidFill>
              </a:defRPr>
            </a:lvl1pPr>
            <a:lvl2pPr marL="1080044" indent="0">
              <a:buNone/>
              <a:defRPr sz="4725">
                <a:solidFill>
                  <a:schemeClr val="tx1">
                    <a:tint val="75000"/>
                  </a:schemeClr>
                </a:solidFill>
              </a:defRPr>
            </a:lvl2pPr>
            <a:lvl3pPr marL="2160087" indent="0">
              <a:buNone/>
              <a:defRPr sz="4252">
                <a:solidFill>
                  <a:schemeClr val="tx1">
                    <a:tint val="75000"/>
                  </a:schemeClr>
                </a:solidFill>
              </a:defRPr>
            </a:lvl3pPr>
            <a:lvl4pPr marL="3240131" indent="0">
              <a:buNone/>
              <a:defRPr sz="3780">
                <a:solidFill>
                  <a:schemeClr val="tx1">
                    <a:tint val="75000"/>
                  </a:schemeClr>
                </a:solidFill>
              </a:defRPr>
            </a:lvl4pPr>
            <a:lvl5pPr marL="4320174" indent="0">
              <a:buNone/>
              <a:defRPr sz="3780">
                <a:solidFill>
                  <a:schemeClr val="tx1">
                    <a:tint val="75000"/>
                  </a:schemeClr>
                </a:solidFill>
              </a:defRPr>
            </a:lvl5pPr>
            <a:lvl6pPr marL="5400218" indent="0">
              <a:buNone/>
              <a:defRPr sz="3780">
                <a:solidFill>
                  <a:schemeClr val="tx1">
                    <a:tint val="75000"/>
                  </a:schemeClr>
                </a:solidFill>
              </a:defRPr>
            </a:lvl6pPr>
            <a:lvl7pPr marL="6480261" indent="0">
              <a:buNone/>
              <a:defRPr sz="3780">
                <a:solidFill>
                  <a:schemeClr val="tx1">
                    <a:tint val="75000"/>
                  </a:schemeClr>
                </a:solidFill>
              </a:defRPr>
            </a:lvl7pPr>
            <a:lvl8pPr marL="7560305" indent="0">
              <a:buNone/>
              <a:defRPr sz="3780">
                <a:solidFill>
                  <a:schemeClr val="tx1">
                    <a:tint val="75000"/>
                  </a:schemeClr>
                </a:solidFill>
              </a:defRPr>
            </a:lvl8pPr>
            <a:lvl9pPr marL="8640348" indent="0">
              <a:buNone/>
              <a:defRPr sz="37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2971017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103795" y="4312617"/>
            <a:ext cx="13005276" cy="102790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491579" y="4312617"/>
            <a:ext cx="13005276" cy="102790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858609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07780" y="862524"/>
            <a:ext cx="26393061" cy="313133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107782" y="3971359"/>
            <a:ext cx="12945508" cy="1946301"/>
          </a:xfrm>
        </p:spPr>
        <p:txBody>
          <a:bodyPr anchor="b"/>
          <a:lstStyle>
            <a:lvl1pPr marL="0" indent="0">
              <a:buNone/>
              <a:defRPr sz="5670" b="1"/>
            </a:lvl1pPr>
            <a:lvl2pPr marL="1080044" indent="0">
              <a:buNone/>
              <a:defRPr sz="4725" b="1"/>
            </a:lvl2pPr>
            <a:lvl3pPr marL="2160087" indent="0">
              <a:buNone/>
              <a:defRPr sz="4252" b="1"/>
            </a:lvl3pPr>
            <a:lvl4pPr marL="3240131" indent="0">
              <a:buNone/>
              <a:defRPr sz="3780" b="1"/>
            </a:lvl4pPr>
            <a:lvl5pPr marL="4320174" indent="0">
              <a:buNone/>
              <a:defRPr sz="3780" b="1"/>
            </a:lvl5pPr>
            <a:lvl6pPr marL="5400218" indent="0">
              <a:buNone/>
              <a:defRPr sz="3780" b="1"/>
            </a:lvl6pPr>
            <a:lvl7pPr marL="6480261" indent="0">
              <a:buNone/>
              <a:defRPr sz="3780" b="1"/>
            </a:lvl7pPr>
            <a:lvl8pPr marL="7560305" indent="0">
              <a:buNone/>
              <a:defRPr sz="3780" b="1"/>
            </a:lvl8pPr>
            <a:lvl9pPr marL="8640348" indent="0">
              <a:buNone/>
              <a:defRPr sz="3780" b="1"/>
            </a:lvl9pPr>
          </a:lstStyle>
          <a:p>
            <a:pPr lvl="0"/>
            <a:r>
              <a:rPr lang="en-US"/>
              <a:t>Click to edit Master text styles</a:t>
            </a:r>
          </a:p>
        </p:txBody>
      </p:sp>
      <p:sp>
        <p:nvSpPr>
          <p:cNvPr id="4" name="Content Placeholder 3"/>
          <p:cNvSpPr>
            <a:spLocks noGrp="1"/>
          </p:cNvSpPr>
          <p:nvPr>
            <p:ph sz="half" idx="2"/>
          </p:nvPr>
        </p:nvSpPr>
        <p:spPr>
          <a:xfrm>
            <a:off x="2107782" y="5917660"/>
            <a:ext cx="12945508" cy="8703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491579" y="3971359"/>
            <a:ext cx="13009262" cy="1946301"/>
          </a:xfrm>
        </p:spPr>
        <p:txBody>
          <a:bodyPr anchor="b"/>
          <a:lstStyle>
            <a:lvl1pPr marL="0" indent="0">
              <a:buNone/>
              <a:defRPr sz="5670" b="1"/>
            </a:lvl1pPr>
            <a:lvl2pPr marL="1080044" indent="0">
              <a:buNone/>
              <a:defRPr sz="4725" b="1"/>
            </a:lvl2pPr>
            <a:lvl3pPr marL="2160087" indent="0">
              <a:buNone/>
              <a:defRPr sz="4252" b="1"/>
            </a:lvl3pPr>
            <a:lvl4pPr marL="3240131" indent="0">
              <a:buNone/>
              <a:defRPr sz="3780" b="1"/>
            </a:lvl4pPr>
            <a:lvl5pPr marL="4320174" indent="0">
              <a:buNone/>
              <a:defRPr sz="3780" b="1"/>
            </a:lvl5pPr>
            <a:lvl6pPr marL="5400218" indent="0">
              <a:buNone/>
              <a:defRPr sz="3780" b="1"/>
            </a:lvl6pPr>
            <a:lvl7pPr marL="6480261" indent="0">
              <a:buNone/>
              <a:defRPr sz="3780" b="1"/>
            </a:lvl7pPr>
            <a:lvl8pPr marL="7560305" indent="0">
              <a:buNone/>
              <a:defRPr sz="3780" b="1"/>
            </a:lvl8pPr>
            <a:lvl9pPr marL="8640348" indent="0">
              <a:buNone/>
              <a:defRPr sz="3780" b="1"/>
            </a:lvl9pPr>
          </a:lstStyle>
          <a:p>
            <a:pPr lvl="0"/>
            <a:r>
              <a:rPr lang="en-US"/>
              <a:t>Click to edit Master text styles</a:t>
            </a:r>
          </a:p>
        </p:txBody>
      </p:sp>
      <p:sp>
        <p:nvSpPr>
          <p:cNvPr id="6" name="Content Placeholder 5"/>
          <p:cNvSpPr>
            <a:spLocks noGrp="1"/>
          </p:cNvSpPr>
          <p:nvPr>
            <p:ph sz="quarter" idx="4"/>
          </p:nvPr>
        </p:nvSpPr>
        <p:spPr>
          <a:xfrm>
            <a:off x="15491579" y="5917660"/>
            <a:ext cx="13009262" cy="8703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1678256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822568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646293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07782" y="1080029"/>
            <a:ext cx="9869505" cy="3780102"/>
          </a:xfrm>
        </p:spPr>
        <p:txBody>
          <a:bodyPr anchor="b"/>
          <a:lstStyle>
            <a:lvl1pPr>
              <a:defRPr sz="7559"/>
            </a:lvl1pPr>
          </a:lstStyle>
          <a:p>
            <a:r>
              <a:rPr lang="en-US"/>
              <a:t>Click to edit Master title style</a:t>
            </a:r>
            <a:endParaRPr lang="en-US" dirty="0"/>
          </a:p>
        </p:txBody>
      </p:sp>
      <p:sp>
        <p:nvSpPr>
          <p:cNvPr id="3" name="Content Placeholder 2"/>
          <p:cNvSpPr>
            <a:spLocks noGrp="1"/>
          </p:cNvSpPr>
          <p:nvPr>
            <p:ph idx="1"/>
          </p:nvPr>
        </p:nvSpPr>
        <p:spPr>
          <a:xfrm>
            <a:off x="13009262" y="2332564"/>
            <a:ext cx="15491579" cy="11512811"/>
          </a:xfrm>
        </p:spPr>
        <p:txBody>
          <a:bodyPr/>
          <a:lstStyle>
            <a:lvl1pPr>
              <a:defRPr sz="7559"/>
            </a:lvl1pPr>
            <a:lvl2pPr>
              <a:defRPr sz="6614"/>
            </a:lvl2pPr>
            <a:lvl3pPr>
              <a:defRPr sz="5670"/>
            </a:lvl3pPr>
            <a:lvl4pPr>
              <a:defRPr sz="4725"/>
            </a:lvl4pPr>
            <a:lvl5pPr>
              <a:defRPr sz="4725"/>
            </a:lvl5pPr>
            <a:lvl6pPr>
              <a:defRPr sz="4725"/>
            </a:lvl6pPr>
            <a:lvl7pPr>
              <a:defRPr sz="4725"/>
            </a:lvl7pPr>
            <a:lvl8pPr>
              <a:defRPr sz="4725"/>
            </a:lvl8pPr>
            <a:lvl9pPr>
              <a:defRPr sz="47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107782" y="4860131"/>
            <a:ext cx="9869505" cy="9003995"/>
          </a:xfrm>
        </p:spPr>
        <p:txBody>
          <a:bodyPr/>
          <a:lstStyle>
            <a:lvl1pPr marL="0" indent="0">
              <a:buNone/>
              <a:defRPr sz="3780"/>
            </a:lvl1pPr>
            <a:lvl2pPr marL="1080044" indent="0">
              <a:buNone/>
              <a:defRPr sz="3307"/>
            </a:lvl2pPr>
            <a:lvl3pPr marL="2160087" indent="0">
              <a:buNone/>
              <a:defRPr sz="2835"/>
            </a:lvl3pPr>
            <a:lvl4pPr marL="3240131" indent="0">
              <a:buNone/>
              <a:defRPr sz="2362"/>
            </a:lvl4pPr>
            <a:lvl5pPr marL="4320174" indent="0">
              <a:buNone/>
              <a:defRPr sz="2362"/>
            </a:lvl5pPr>
            <a:lvl6pPr marL="5400218" indent="0">
              <a:buNone/>
              <a:defRPr sz="2362"/>
            </a:lvl6pPr>
            <a:lvl7pPr marL="6480261" indent="0">
              <a:buNone/>
              <a:defRPr sz="2362"/>
            </a:lvl7pPr>
            <a:lvl8pPr marL="7560305" indent="0">
              <a:buNone/>
              <a:defRPr sz="2362"/>
            </a:lvl8pPr>
            <a:lvl9pPr marL="8640348" indent="0">
              <a:buNone/>
              <a:defRPr sz="2362"/>
            </a:lvl9pPr>
          </a:lstStyle>
          <a:p>
            <a:pPr lvl="0"/>
            <a:r>
              <a:rPr lang="en-US"/>
              <a:t>Click to edit Master text styles</a:t>
            </a:r>
          </a:p>
        </p:txBody>
      </p:sp>
      <p:sp>
        <p:nvSpPr>
          <p:cNvPr id="5" name="Date Placeholder 4"/>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1507696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07782" y="1080029"/>
            <a:ext cx="9869505" cy="3780102"/>
          </a:xfrm>
        </p:spPr>
        <p:txBody>
          <a:bodyPr anchor="b"/>
          <a:lstStyle>
            <a:lvl1pPr>
              <a:defRPr sz="7559"/>
            </a:lvl1pPr>
          </a:lstStyle>
          <a:p>
            <a:r>
              <a:rPr lang="en-US"/>
              <a:t>Click to edit Master title style</a:t>
            </a:r>
            <a:endParaRPr lang="en-US" dirty="0"/>
          </a:p>
        </p:txBody>
      </p:sp>
      <p:sp>
        <p:nvSpPr>
          <p:cNvPr id="3" name="Picture Placeholder 2"/>
          <p:cNvSpPr>
            <a:spLocks noGrp="1" noChangeAspect="1"/>
          </p:cNvSpPr>
          <p:nvPr>
            <p:ph type="pic" idx="1"/>
          </p:nvPr>
        </p:nvSpPr>
        <p:spPr>
          <a:xfrm>
            <a:off x="13009262" y="2332564"/>
            <a:ext cx="15491579" cy="11512811"/>
          </a:xfrm>
        </p:spPr>
        <p:txBody>
          <a:bodyPr anchor="t"/>
          <a:lstStyle>
            <a:lvl1pPr marL="0" indent="0">
              <a:buNone/>
              <a:defRPr sz="7559"/>
            </a:lvl1pPr>
            <a:lvl2pPr marL="1080044" indent="0">
              <a:buNone/>
              <a:defRPr sz="6614"/>
            </a:lvl2pPr>
            <a:lvl3pPr marL="2160087" indent="0">
              <a:buNone/>
              <a:defRPr sz="5670"/>
            </a:lvl3pPr>
            <a:lvl4pPr marL="3240131" indent="0">
              <a:buNone/>
              <a:defRPr sz="4725"/>
            </a:lvl4pPr>
            <a:lvl5pPr marL="4320174" indent="0">
              <a:buNone/>
              <a:defRPr sz="4725"/>
            </a:lvl5pPr>
            <a:lvl6pPr marL="5400218" indent="0">
              <a:buNone/>
              <a:defRPr sz="4725"/>
            </a:lvl6pPr>
            <a:lvl7pPr marL="6480261" indent="0">
              <a:buNone/>
              <a:defRPr sz="4725"/>
            </a:lvl7pPr>
            <a:lvl8pPr marL="7560305" indent="0">
              <a:buNone/>
              <a:defRPr sz="4725"/>
            </a:lvl8pPr>
            <a:lvl9pPr marL="8640348" indent="0">
              <a:buNone/>
              <a:defRPr sz="4725"/>
            </a:lvl9pPr>
          </a:lstStyle>
          <a:p>
            <a:r>
              <a:rPr lang="en-US" dirty="0"/>
              <a:t>Click icon to add picture</a:t>
            </a:r>
          </a:p>
        </p:txBody>
      </p:sp>
      <p:sp>
        <p:nvSpPr>
          <p:cNvPr id="4" name="Text Placeholder 3"/>
          <p:cNvSpPr>
            <a:spLocks noGrp="1"/>
          </p:cNvSpPr>
          <p:nvPr>
            <p:ph type="body" sz="half" idx="2"/>
          </p:nvPr>
        </p:nvSpPr>
        <p:spPr>
          <a:xfrm>
            <a:off x="2107782" y="4860131"/>
            <a:ext cx="9869505" cy="9003995"/>
          </a:xfrm>
        </p:spPr>
        <p:txBody>
          <a:bodyPr/>
          <a:lstStyle>
            <a:lvl1pPr marL="0" indent="0">
              <a:buNone/>
              <a:defRPr sz="3780"/>
            </a:lvl1pPr>
            <a:lvl2pPr marL="1080044" indent="0">
              <a:buNone/>
              <a:defRPr sz="3307"/>
            </a:lvl2pPr>
            <a:lvl3pPr marL="2160087" indent="0">
              <a:buNone/>
              <a:defRPr sz="2835"/>
            </a:lvl3pPr>
            <a:lvl4pPr marL="3240131" indent="0">
              <a:buNone/>
              <a:defRPr sz="2362"/>
            </a:lvl4pPr>
            <a:lvl5pPr marL="4320174" indent="0">
              <a:buNone/>
              <a:defRPr sz="2362"/>
            </a:lvl5pPr>
            <a:lvl6pPr marL="5400218" indent="0">
              <a:buNone/>
              <a:defRPr sz="2362"/>
            </a:lvl6pPr>
            <a:lvl7pPr marL="6480261" indent="0">
              <a:buNone/>
              <a:defRPr sz="2362"/>
            </a:lvl7pPr>
            <a:lvl8pPr marL="7560305" indent="0">
              <a:buNone/>
              <a:defRPr sz="2362"/>
            </a:lvl8pPr>
            <a:lvl9pPr marL="8640348" indent="0">
              <a:buNone/>
              <a:defRPr sz="2362"/>
            </a:lvl9pPr>
          </a:lstStyle>
          <a:p>
            <a:pPr lvl="0"/>
            <a:r>
              <a:rPr lang="en-US"/>
              <a:t>Click to edit Master text styles</a:t>
            </a:r>
          </a:p>
        </p:txBody>
      </p:sp>
      <p:sp>
        <p:nvSpPr>
          <p:cNvPr id="5" name="Date Placeholder 4"/>
          <p:cNvSpPr>
            <a:spLocks noGrp="1"/>
          </p:cNvSpPr>
          <p:nvPr>
            <p:ph type="dt" sz="half" idx="10"/>
          </p:nvPr>
        </p:nvSpPr>
        <p:spPr/>
        <p:txBody>
          <a:bodyPr/>
          <a:lstStyle/>
          <a:p>
            <a:fld id="{7A06FD98-F764-4A4C-ADE9-130BE9DDED6A}" type="datetimeFigureOut">
              <a:rPr lang="en-AU" smtClean="0"/>
              <a:t>20/11/2025</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D8FABD44-8DDE-475F-A647-D4194D3DFB1E}" type="slidenum">
              <a:rPr lang="en-AU" smtClean="0"/>
              <a:t>‹#›</a:t>
            </a:fld>
            <a:endParaRPr lang="en-AU" dirty="0"/>
          </a:p>
        </p:txBody>
      </p:sp>
    </p:spTree>
    <p:extLst>
      <p:ext uri="{BB962C8B-B14F-4D97-AF65-F5344CB8AC3E}">
        <p14:creationId xmlns:p14="http://schemas.microsoft.com/office/powerpoint/2010/main" val="1774812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03795" y="862524"/>
            <a:ext cx="26393061" cy="313133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103795" y="4312617"/>
            <a:ext cx="26393061" cy="1027902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103795" y="15015407"/>
            <a:ext cx="6885146" cy="862523"/>
          </a:xfrm>
          <a:prstGeom prst="rect">
            <a:avLst/>
          </a:prstGeom>
        </p:spPr>
        <p:txBody>
          <a:bodyPr vert="horz" lIns="91440" tIns="45720" rIns="91440" bIns="45720" rtlCol="0" anchor="ctr"/>
          <a:lstStyle>
            <a:lvl1pPr algn="l">
              <a:defRPr sz="2835">
                <a:solidFill>
                  <a:schemeClr val="tx1">
                    <a:tint val="75000"/>
                  </a:schemeClr>
                </a:solidFill>
              </a:defRPr>
            </a:lvl1pPr>
          </a:lstStyle>
          <a:p>
            <a:fld id="{7A06FD98-F764-4A4C-ADE9-130BE9DDED6A}" type="datetimeFigureOut">
              <a:rPr lang="en-AU" smtClean="0"/>
              <a:t>20/11/2025</a:t>
            </a:fld>
            <a:endParaRPr lang="en-AU" dirty="0"/>
          </a:p>
        </p:txBody>
      </p:sp>
      <p:sp>
        <p:nvSpPr>
          <p:cNvPr id="5" name="Footer Placeholder 4"/>
          <p:cNvSpPr>
            <a:spLocks noGrp="1"/>
          </p:cNvSpPr>
          <p:nvPr>
            <p:ph type="ftr" sz="quarter" idx="3"/>
          </p:nvPr>
        </p:nvSpPr>
        <p:spPr>
          <a:xfrm>
            <a:off x="10136466" y="15015407"/>
            <a:ext cx="10327719" cy="862523"/>
          </a:xfrm>
          <a:prstGeom prst="rect">
            <a:avLst/>
          </a:prstGeom>
        </p:spPr>
        <p:txBody>
          <a:bodyPr vert="horz" lIns="91440" tIns="45720" rIns="91440" bIns="45720" rtlCol="0" anchor="ctr"/>
          <a:lstStyle>
            <a:lvl1pPr algn="ctr">
              <a:defRPr sz="2835">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21611709" y="15015407"/>
            <a:ext cx="6885146" cy="862523"/>
          </a:xfrm>
          <a:prstGeom prst="rect">
            <a:avLst/>
          </a:prstGeom>
        </p:spPr>
        <p:txBody>
          <a:bodyPr vert="horz" lIns="91440" tIns="45720" rIns="91440" bIns="45720" rtlCol="0" anchor="ctr"/>
          <a:lstStyle>
            <a:lvl1pPr algn="r">
              <a:defRPr sz="2835">
                <a:solidFill>
                  <a:schemeClr val="tx1">
                    <a:tint val="75000"/>
                  </a:schemeClr>
                </a:solidFill>
              </a:defRPr>
            </a:lvl1pPr>
          </a:lstStyle>
          <a:p>
            <a:fld id="{D8FABD44-8DDE-475F-A647-D4194D3DFB1E}" type="slidenum">
              <a:rPr lang="en-AU" smtClean="0"/>
              <a:t>‹#›</a:t>
            </a:fld>
            <a:endParaRPr lang="en-AU" dirty="0"/>
          </a:p>
        </p:txBody>
      </p:sp>
    </p:spTree>
    <p:extLst>
      <p:ext uri="{BB962C8B-B14F-4D97-AF65-F5344CB8AC3E}">
        <p14:creationId xmlns:p14="http://schemas.microsoft.com/office/powerpoint/2010/main" val="28540878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2160087" rtl="0" eaLnBrk="1" latinLnBrk="0" hangingPunct="1">
        <a:lnSpc>
          <a:spcPct val="90000"/>
        </a:lnSpc>
        <a:spcBef>
          <a:spcPct val="0"/>
        </a:spcBef>
        <a:buNone/>
        <a:defRPr sz="10394" kern="1200">
          <a:solidFill>
            <a:schemeClr val="tx1"/>
          </a:solidFill>
          <a:latin typeface="+mj-lt"/>
          <a:ea typeface="+mj-ea"/>
          <a:cs typeface="+mj-cs"/>
        </a:defRPr>
      </a:lvl1pPr>
    </p:titleStyle>
    <p:bodyStyle>
      <a:lvl1pPr marL="540022" indent="-540022" algn="l" defTabSz="2160087" rtl="0" eaLnBrk="1" latinLnBrk="0" hangingPunct="1">
        <a:lnSpc>
          <a:spcPct val="90000"/>
        </a:lnSpc>
        <a:spcBef>
          <a:spcPts val="2362"/>
        </a:spcBef>
        <a:buFont typeface="Arial" panose="020B0604020202020204" pitchFamily="34" charset="0"/>
        <a:buChar char="•"/>
        <a:defRPr sz="6614" kern="1200">
          <a:solidFill>
            <a:schemeClr val="tx1"/>
          </a:solidFill>
          <a:latin typeface="+mn-lt"/>
          <a:ea typeface="+mn-ea"/>
          <a:cs typeface="+mn-cs"/>
        </a:defRPr>
      </a:lvl1pPr>
      <a:lvl2pPr marL="1620065" indent="-540022" algn="l" defTabSz="2160087" rtl="0" eaLnBrk="1" latinLnBrk="0" hangingPunct="1">
        <a:lnSpc>
          <a:spcPct val="90000"/>
        </a:lnSpc>
        <a:spcBef>
          <a:spcPts val="1181"/>
        </a:spcBef>
        <a:buFont typeface="Arial" panose="020B0604020202020204" pitchFamily="34" charset="0"/>
        <a:buChar char="•"/>
        <a:defRPr sz="5670" kern="1200">
          <a:solidFill>
            <a:schemeClr val="tx1"/>
          </a:solidFill>
          <a:latin typeface="+mn-lt"/>
          <a:ea typeface="+mn-ea"/>
          <a:cs typeface="+mn-cs"/>
        </a:defRPr>
      </a:lvl2pPr>
      <a:lvl3pPr marL="2700109" indent="-540022" algn="l" defTabSz="2160087" rtl="0" eaLnBrk="1" latinLnBrk="0" hangingPunct="1">
        <a:lnSpc>
          <a:spcPct val="90000"/>
        </a:lnSpc>
        <a:spcBef>
          <a:spcPts val="1181"/>
        </a:spcBef>
        <a:buFont typeface="Arial" panose="020B0604020202020204" pitchFamily="34" charset="0"/>
        <a:buChar char="•"/>
        <a:defRPr sz="4725" kern="1200">
          <a:solidFill>
            <a:schemeClr val="tx1"/>
          </a:solidFill>
          <a:latin typeface="+mn-lt"/>
          <a:ea typeface="+mn-ea"/>
          <a:cs typeface="+mn-cs"/>
        </a:defRPr>
      </a:lvl3pPr>
      <a:lvl4pPr marL="3780152" indent="-540022" algn="l" defTabSz="2160087"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4pPr>
      <a:lvl5pPr marL="4860196" indent="-540022" algn="l" defTabSz="2160087"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5pPr>
      <a:lvl6pPr marL="5940240" indent="-540022" algn="l" defTabSz="2160087"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6pPr>
      <a:lvl7pPr marL="7020283" indent="-540022" algn="l" defTabSz="2160087"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7pPr>
      <a:lvl8pPr marL="8100327" indent="-540022" algn="l" defTabSz="2160087"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8pPr>
      <a:lvl9pPr marL="9180370" indent="-540022" algn="l" defTabSz="2160087" rtl="0" eaLnBrk="1" latinLnBrk="0" hangingPunct="1">
        <a:lnSpc>
          <a:spcPct val="90000"/>
        </a:lnSpc>
        <a:spcBef>
          <a:spcPts val="1181"/>
        </a:spcBef>
        <a:buFont typeface="Arial" panose="020B0604020202020204" pitchFamily="34" charset="0"/>
        <a:buChar char="•"/>
        <a:defRPr sz="4252" kern="1200">
          <a:solidFill>
            <a:schemeClr val="tx1"/>
          </a:solidFill>
          <a:latin typeface="+mn-lt"/>
          <a:ea typeface="+mn-ea"/>
          <a:cs typeface="+mn-cs"/>
        </a:defRPr>
      </a:lvl9pPr>
    </p:bodyStyle>
    <p:otherStyle>
      <a:defPPr>
        <a:defRPr lang="en-US"/>
      </a:defPPr>
      <a:lvl1pPr marL="0" algn="l" defTabSz="2160087" rtl="0" eaLnBrk="1" latinLnBrk="0" hangingPunct="1">
        <a:defRPr sz="4252" kern="1200">
          <a:solidFill>
            <a:schemeClr val="tx1"/>
          </a:solidFill>
          <a:latin typeface="+mn-lt"/>
          <a:ea typeface="+mn-ea"/>
          <a:cs typeface="+mn-cs"/>
        </a:defRPr>
      </a:lvl1pPr>
      <a:lvl2pPr marL="1080044" algn="l" defTabSz="2160087" rtl="0" eaLnBrk="1" latinLnBrk="0" hangingPunct="1">
        <a:defRPr sz="4252" kern="1200">
          <a:solidFill>
            <a:schemeClr val="tx1"/>
          </a:solidFill>
          <a:latin typeface="+mn-lt"/>
          <a:ea typeface="+mn-ea"/>
          <a:cs typeface="+mn-cs"/>
        </a:defRPr>
      </a:lvl2pPr>
      <a:lvl3pPr marL="2160087" algn="l" defTabSz="2160087" rtl="0" eaLnBrk="1" latinLnBrk="0" hangingPunct="1">
        <a:defRPr sz="4252" kern="1200">
          <a:solidFill>
            <a:schemeClr val="tx1"/>
          </a:solidFill>
          <a:latin typeface="+mn-lt"/>
          <a:ea typeface="+mn-ea"/>
          <a:cs typeface="+mn-cs"/>
        </a:defRPr>
      </a:lvl3pPr>
      <a:lvl4pPr marL="3240131" algn="l" defTabSz="2160087" rtl="0" eaLnBrk="1" latinLnBrk="0" hangingPunct="1">
        <a:defRPr sz="4252" kern="1200">
          <a:solidFill>
            <a:schemeClr val="tx1"/>
          </a:solidFill>
          <a:latin typeface="+mn-lt"/>
          <a:ea typeface="+mn-ea"/>
          <a:cs typeface="+mn-cs"/>
        </a:defRPr>
      </a:lvl4pPr>
      <a:lvl5pPr marL="4320174" algn="l" defTabSz="2160087" rtl="0" eaLnBrk="1" latinLnBrk="0" hangingPunct="1">
        <a:defRPr sz="4252" kern="1200">
          <a:solidFill>
            <a:schemeClr val="tx1"/>
          </a:solidFill>
          <a:latin typeface="+mn-lt"/>
          <a:ea typeface="+mn-ea"/>
          <a:cs typeface="+mn-cs"/>
        </a:defRPr>
      </a:lvl5pPr>
      <a:lvl6pPr marL="5400218" algn="l" defTabSz="2160087" rtl="0" eaLnBrk="1" latinLnBrk="0" hangingPunct="1">
        <a:defRPr sz="4252" kern="1200">
          <a:solidFill>
            <a:schemeClr val="tx1"/>
          </a:solidFill>
          <a:latin typeface="+mn-lt"/>
          <a:ea typeface="+mn-ea"/>
          <a:cs typeface="+mn-cs"/>
        </a:defRPr>
      </a:lvl6pPr>
      <a:lvl7pPr marL="6480261" algn="l" defTabSz="2160087" rtl="0" eaLnBrk="1" latinLnBrk="0" hangingPunct="1">
        <a:defRPr sz="4252" kern="1200">
          <a:solidFill>
            <a:schemeClr val="tx1"/>
          </a:solidFill>
          <a:latin typeface="+mn-lt"/>
          <a:ea typeface="+mn-ea"/>
          <a:cs typeface="+mn-cs"/>
        </a:defRPr>
      </a:lvl7pPr>
      <a:lvl8pPr marL="7560305" algn="l" defTabSz="2160087" rtl="0" eaLnBrk="1" latinLnBrk="0" hangingPunct="1">
        <a:defRPr sz="4252" kern="1200">
          <a:solidFill>
            <a:schemeClr val="tx1"/>
          </a:solidFill>
          <a:latin typeface="+mn-lt"/>
          <a:ea typeface="+mn-ea"/>
          <a:cs typeface="+mn-cs"/>
        </a:defRPr>
      </a:lvl8pPr>
      <a:lvl9pPr marL="8640348" algn="l" defTabSz="2160087" rtl="0" eaLnBrk="1" latinLnBrk="0" hangingPunct="1">
        <a:defRPr sz="425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msa.tern.org.au/documents"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emsa.tern.org.au/helpdesk" TargetMode="External"/><Relationship Id="rId5" Type="http://schemas.openxmlformats.org/officeDocument/2006/relationships/hyperlink" Target="mailto:LTMP@dcceew.gov.au" TargetMode="External"/><Relationship Id="rId4" Type="http://schemas.openxmlformats.org/officeDocument/2006/relationships/hyperlink" Target="mailto:MERIT@dcceew.gov.au"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dcceew.gov.au/environment/biodiversity/threatened/action-plan" TargetMode="External"/><Relationship Id="rId7" Type="http://schemas.openxmlformats.org/officeDocument/2006/relationships/hyperlink" Target="https://emsa.tern.org.au/helpdesk"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mailto:LTMP@dcceew.gov.au" TargetMode="External"/><Relationship Id="rId5" Type="http://schemas.openxmlformats.org/officeDocument/2006/relationships/hyperlink" Target="mailto:MERIT@dcceew.gov.au" TargetMode="External"/><Relationship Id="rId4" Type="http://schemas.openxmlformats.org/officeDocument/2006/relationships/hyperlink" Target="https://emsa.tern.org.au/documen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a:extLst>
              <a:ext uri="{FF2B5EF4-FFF2-40B4-BE49-F238E27FC236}">
                <a16:creationId xmlns:a16="http://schemas.microsoft.com/office/drawing/2014/main" id="{03A56377-5D63-2873-9C59-D2C99DEB76BE}"/>
              </a:ext>
            </a:extLst>
          </p:cNvPr>
          <p:cNvSpPr txBox="1"/>
          <p:nvPr/>
        </p:nvSpPr>
        <p:spPr>
          <a:xfrm>
            <a:off x="28920124" y="15503972"/>
            <a:ext cx="1444651" cy="338554"/>
          </a:xfrm>
          <a:prstGeom prst="rect">
            <a:avLst/>
          </a:prstGeom>
          <a:noFill/>
        </p:spPr>
        <p:txBody>
          <a:bodyPr wrap="square" rtlCol="0">
            <a:spAutoFit/>
          </a:bodyPr>
          <a:lstStyle/>
          <a:p>
            <a:r>
              <a:rPr lang="en-AU" sz="1600" dirty="0">
                <a:cs typeface="Arial" panose="020B0604020202020204" pitchFamily="34" charset="0"/>
              </a:rPr>
              <a:t>Version 2.0</a:t>
            </a:r>
          </a:p>
        </p:txBody>
      </p:sp>
      <p:pic>
        <p:nvPicPr>
          <p:cNvPr id="39" name="Picture 38" descr="A black background with a black square&#10;&#10;Description automatically generated">
            <a:extLst>
              <a:ext uri="{FF2B5EF4-FFF2-40B4-BE49-F238E27FC236}">
                <a16:creationId xmlns:a16="http://schemas.microsoft.com/office/drawing/2014/main" id="{5B88D5EF-63E1-68BC-CA37-11BA318D7D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9609" y="322554"/>
            <a:ext cx="3838944" cy="805525"/>
          </a:xfrm>
          <a:prstGeom prst="rect">
            <a:avLst/>
          </a:prstGeom>
        </p:spPr>
      </p:pic>
      <p:sp>
        <p:nvSpPr>
          <p:cNvPr id="40" name="TextBox 39">
            <a:extLst>
              <a:ext uri="{FF2B5EF4-FFF2-40B4-BE49-F238E27FC236}">
                <a16:creationId xmlns:a16="http://schemas.microsoft.com/office/drawing/2014/main" id="{EA4BADC2-5265-E3C3-7B38-D7045604B5B9}"/>
              </a:ext>
            </a:extLst>
          </p:cNvPr>
          <p:cNvSpPr txBox="1"/>
          <p:nvPr/>
        </p:nvSpPr>
        <p:spPr>
          <a:xfrm>
            <a:off x="5745766" y="458596"/>
            <a:ext cx="17193713" cy="584775"/>
          </a:xfrm>
          <a:prstGeom prst="rect">
            <a:avLst/>
          </a:prstGeom>
          <a:noFill/>
        </p:spPr>
        <p:txBody>
          <a:bodyPr wrap="square" rtlCol="0">
            <a:spAutoFit/>
          </a:bodyPr>
          <a:lstStyle/>
          <a:p>
            <a:pPr algn="ctr"/>
            <a:r>
              <a:rPr lang="en-AU" sz="3200" dirty="0">
                <a:cs typeface="Arial" panose="020B0604020202020204" pitchFamily="34" charset="0"/>
              </a:rPr>
              <a:t>Template: EMSA module selection</a:t>
            </a:r>
          </a:p>
        </p:txBody>
      </p:sp>
      <p:sp>
        <p:nvSpPr>
          <p:cNvPr id="2" name="TextBox 1">
            <a:extLst>
              <a:ext uri="{FF2B5EF4-FFF2-40B4-BE49-F238E27FC236}">
                <a16:creationId xmlns:a16="http://schemas.microsoft.com/office/drawing/2014/main" id="{44F3F181-B72E-666E-E362-1D49B4E11B83}"/>
              </a:ext>
            </a:extLst>
          </p:cNvPr>
          <p:cNvSpPr txBox="1"/>
          <p:nvPr/>
        </p:nvSpPr>
        <p:spPr>
          <a:xfrm>
            <a:off x="11464871" y="15503973"/>
            <a:ext cx="7670907" cy="246221"/>
          </a:xfrm>
          <a:prstGeom prst="rect">
            <a:avLst/>
          </a:prstGeom>
          <a:noFill/>
        </p:spPr>
        <p:txBody>
          <a:bodyPr wrap="square">
            <a:spAutoFit/>
          </a:bodyPr>
          <a:lstStyle/>
          <a:p>
            <a:pPr algn="ctr">
              <a:spcAft>
                <a:spcPts val="600"/>
              </a:spcAft>
            </a:pPr>
            <a:r>
              <a:rPr lang="en-AU" sz="1000" dirty="0">
                <a:latin typeface="Calibri" panose="020F0502020204030204" pitchFamily="34" charset="0"/>
                <a:ea typeface="Calibri" panose="020F0502020204030204" pitchFamily="34" charset="0"/>
                <a:cs typeface="Times New Roman" panose="02020603050405020304" pitchFamily="18" charset="0"/>
              </a:rPr>
              <a:t>Department of Climate Change, Energy, the Environment and Water</a:t>
            </a:r>
          </a:p>
        </p:txBody>
      </p:sp>
      <p:sp>
        <p:nvSpPr>
          <p:cNvPr id="7" name="TextBox 6">
            <a:extLst>
              <a:ext uri="{FF2B5EF4-FFF2-40B4-BE49-F238E27FC236}">
                <a16:creationId xmlns:a16="http://schemas.microsoft.com/office/drawing/2014/main" id="{2B079670-C4AB-EBA6-C403-7AA370EF6394}"/>
              </a:ext>
            </a:extLst>
          </p:cNvPr>
          <p:cNvSpPr txBox="1"/>
          <p:nvPr/>
        </p:nvSpPr>
        <p:spPr>
          <a:xfrm>
            <a:off x="769805" y="2212895"/>
            <a:ext cx="8978125" cy="8710077"/>
          </a:xfrm>
          <a:prstGeom prst="rect">
            <a:avLst/>
          </a:prstGeom>
          <a:noFill/>
        </p:spPr>
        <p:txBody>
          <a:bodyPr wrap="square">
            <a:spAutoFit/>
          </a:bodyPr>
          <a:lstStyle/>
          <a:p>
            <a:endParaRPr lang="en-AU" sz="2000" b="1" dirty="0">
              <a:solidFill>
                <a:srgbClr val="000000"/>
              </a:solidFill>
            </a:endParaRPr>
          </a:p>
          <a:p>
            <a:r>
              <a:rPr lang="en-AU" sz="2000" b="1" dirty="0">
                <a:solidFill>
                  <a:srgbClr val="000000"/>
                </a:solidFill>
              </a:rPr>
              <a:t>Program outcome:</a:t>
            </a:r>
          </a:p>
          <a:p>
            <a:endParaRPr lang="en-AU" sz="2000" b="1" dirty="0">
              <a:solidFill>
                <a:srgbClr val="000000"/>
              </a:solidFill>
            </a:endParaRPr>
          </a:p>
          <a:p>
            <a:endParaRPr lang="en-AU" sz="2000" dirty="0">
              <a:solidFill>
                <a:srgbClr val="000000"/>
              </a:solidFill>
            </a:endParaRPr>
          </a:p>
          <a:p>
            <a:endParaRPr lang="en-AU" sz="2000" dirty="0">
              <a:solidFill>
                <a:srgbClr val="000000"/>
              </a:solidFill>
              <a:highlight>
                <a:srgbClr val="FFFF00"/>
              </a:highlight>
            </a:endParaRPr>
          </a:p>
          <a:p>
            <a:pPr algn="l"/>
            <a:r>
              <a:rPr lang="en-AU" sz="2000" b="1" dirty="0">
                <a:solidFill>
                  <a:srgbClr val="000000"/>
                </a:solidFill>
              </a:rPr>
              <a:t>Long term outcomes:</a:t>
            </a:r>
          </a:p>
          <a:p>
            <a:pPr algn="l"/>
            <a:endParaRPr lang="en-AU" sz="2000" b="1" dirty="0">
              <a:solidFill>
                <a:srgbClr val="000000"/>
              </a:solidFill>
            </a:endParaRPr>
          </a:p>
          <a:p>
            <a:pPr algn="l"/>
            <a:endParaRPr lang="en-AU" sz="2000" b="1" dirty="0">
              <a:solidFill>
                <a:srgbClr val="000000"/>
              </a:solidFill>
            </a:endParaRPr>
          </a:p>
          <a:p>
            <a:pPr algn="l"/>
            <a:endParaRPr lang="en-AU" sz="2000" b="1" dirty="0">
              <a:solidFill>
                <a:srgbClr val="000000"/>
              </a:solidFill>
            </a:endParaRPr>
          </a:p>
          <a:p>
            <a:r>
              <a:rPr lang="en-AU" sz="2000" b="1" dirty="0">
                <a:solidFill>
                  <a:srgbClr val="000000"/>
                </a:solidFill>
              </a:rPr>
              <a:t>Project title:</a:t>
            </a:r>
          </a:p>
          <a:p>
            <a:endParaRPr lang="en-AU" sz="2000" b="1" dirty="0">
              <a:solidFill>
                <a:srgbClr val="000000"/>
              </a:solidFill>
            </a:endParaRPr>
          </a:p>
          <a:p>
            <a:endParaRPr lang="en-AU" sz="2000" b="1" dirty="0">
              <a:solidFill>
                <a:srgbClr val="000000"/>
              </a:solidFill>
            </a:endParaRPr>
          </a:p>
          <a:p>
            <a:endParaRPr lang="en-AU" sz="2000" b="1" dirty="0">
              <a:solidFill>
                <a:srgbClr val="000000"/>
              </a:solidFill>
            </a:endParaRPr>
          </a:p>
          <a:p>
            <a:r>
              <a:rPr lang="en-AU" sz="2000" b="1" dirty="0">
                <a:solidFill>
                  <a:srgbClr val="000000"/>
                </a:solidFill>
              </a:rPr>
              <a:t>Project background:</a:t>
            </a:r>
          </a:p>
          <a:p>
            <a:endParaRPr lang="en-AU" sz="2000" b="1" dirty="0">
              <a:solidFill>
                <a:srgbClr val="000000"/>
              </a:solidFill>
            </a:endParaRPr>
          </a:p>
          <a:p>
            <a:endParaRPr lang="en-AU" sz="2000" b="1" dirty="0">
              <a:solidFill>
                <a:srgbClr val="000000"/>
              </a:solidFill>
            </a:endParaRPr>
          </a:p>
          <a:p>
            <a:endParaRPr lang="en-AU" sz="2000" b="1" dirty="0">
              <a:solidFill>
                <a:srgbClr val="000000"/>
              </a:solidFill>
            </a:endParaRPr>
          </a:p>
          <a:p>
            <a:endParaRPr lang="en-AU" sz="2000" b="1" dirty="0">
              <a:solidFill>
                <a:srgbClr val="000000"/>
              </a:solidFill>
            </a:endParaRPr>
          </a:p>
          <a:p>
            <a:endParaRPr lang="en-AU" sz="2000" b="1" dirty="0">
              <a:solidFill>
                <a:srgbClr val="000000"/>
              </a:solidFill>
            </a:endParaRPr>
          </a:p>
          <a:p>
            <a:endParaRPr lang="en-AU" sz="2000" b="1" dirty="0">
              <a:solidFill>
                <a:srgbClr val="000000"/>
              </a:solidFill>
            </a:endParaRPr>
          </a:p>
          <a:p>
            <a:endParaRPr lang="en-AU" sz="2000" b="1" dirty="0">
              <a:solidFill>
                <a:srgbClr val="000000"/>
              </a:solidFill>
            </a:endParaRPr>
          </a:p>
          <a:p>
            <a:endParaRPr lang="en-AU" sz="2000" b="1" dirty="0">
              <a:solidFill>
                <a:srgbClr val="000000"/>
              </a:solidFill>
            </a:endParaRPr>
          </a:p>
          <a:p>
            <a:endParaRPr lang="en-AU" sz="2000" b="1" dirty="0">
              <a:solidFill>
                <a:srgbClr val="000000"/>
              </a:solidFill>
            </a:endParaRPr>
          </a:p>
          <a:p>
            <a:endParaRPr lang="en-AU" sz="2000" b="1" dirty="0">
              <a:solidFill>
                <a:srgbClr val="000000"/>
              </a:solidFill>
            </a:endParaRPr>
          </a:p>
          <a:p>
            <a:endParaRPr lang="en-AU" sz="2000" b="1" dirty="0">
              <a:solidFill>
                <a:srgbClr val="000000"/>
              </a:solidFill>
            </a:endParaRPr>
          </a:p>
          <a:p>
            <a:pPr algn="l"/>
            <a:endParaRPr lang="en-AU" sz="2000" b="1" dirty="0">
              <a:solidFill>
                <a:srgbClr val="000000"/>
              </a:solidFill>
            </a:endParaRPr>
          </a:p>
          <a:p>
            <a:pPr algn="l"/>
            <a:endParaRPr lang="en-AU" sz="2000" b="1" dirty="0">
              <a:solidFill>
                <a:srgbClr val="000000"/>
              </a:solidFill>
            </a:endParaRPr>
          </a:p>
          <a:p>
            <a:pPr algn="l"/>
            <a:endParaRPr lang="en-AU" sz="2000" b="1" dirty="0">
              <a:solidFill>
                <a:srgbClr val="000000"/>
              </a:solidFill>
            </a:endParaRPr>
          </a:p>
        </p:txBody>
      </p:sp>
      <p:sp>
        <p:nvSpPr>
          <p:cNvPr id="12" name="Title 1">
            <a:extLst>
              <a:ext uri="{FF2B5EF4-FFF2-40B4-BE49-F238E27FC236}">
                <a16:creationId xmlns:a16="http://schemas.microsoft.com/office/drawing/2014/main" id="{97D5E96C-0853-137A-421E-9A2014D1D5FB}"/>
              </a:ext>
            </a:extLst>
          </p:cNvPr>
          <p:cNvSpPr txBox="1">
            <a:spLocks/>
          </p:cNvSpPr>
          <p:nvPr/>
        </p:nvSpPr>
        <p:spPr>
          <a:xfrm>
            <a:off x="3200888" y="5676344"/>
            <a:ext cx="3727859" cy="605127"/>
          </a:xfrm>
          <a:prstGeom prst="rect">
            <a:avLst/>
          </a:prstGeom>
        </p:spPr>
        <p:txBody>
          <a:bodyPr vert="horz" lIns="91440" tIns="45720" rIns="91440" bIns="45720" rtlCol="0" anchor="ctr">
            <a:noAutofit/>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endParaRPr lang="en-AU" sz="2700" b="1" dirty="0">
              <a:solidFill>
                <a:srgbClr val="000000"/>
              </a:solidFill>
              <a:latin typeface="+mn-lt"/>
              <a:ea typeface="+mn-ea"/>
              <a:cs typeface="+mn-cs"/>
            </a:endParaRPr>
          </a:p>
        </p:txBody>
      </p:sp>
      <p:sp>
        <p:nvSpPr>
          <p:cNvPr id="27" name="Title 1">
            <a:extLst>
              <a:ext uri="{FF2B5EF4-FFF2-40B4-BE49-F238E27FC236}">
                <a16:creationId xmlns:a16="http://schemas.microsoft.com/office/drawing/2014/main" id="{0D328497-3059-1B13-96F1-6C9C1AC3F749}"/>
              </a:ext>
            </a:extLst>
          </p:cNvPr>
          <p:cNvSpPr txBox="1">
            <a:spLocks/>
          </p:cNvSpPr>
          <p:nvPr/>
        </p:nvSpPr>
        <p:spPr>
          <a:xfrm>
            <a:off x="752531" y="1679889"/>
            <a:ext cx="7732876" cy="60175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1: Summarise key information about the project</a:t>
            </a:r>
            <a:endParaRPr lang="en-AU" sz="2400" i="1" dirty="0">
              <a:solidFill>
                <a:srgbClr val="FF0000"/>
              </a:solidFill>
              <a:highlight>
                <a:srgbClr val="FFFF00"/>
              </a:highlight>
              <a:latin typeface="+mn-lt"/>
            </a:endParaRPr>
          </a:p>
        </p:txBody>
      </p:sp>
      <p:sp>
        <p:nvSpPr>
          <p:cNvPr id="32" name="Rectangle 31">
            <a:extLst>
              <a:ext uri="{FF2B5EF4-FFF2-40B4-BE49-F238E27FC236}">
                <a16:creationId xmlns:a16="http://schemas.microsoft.com/office/drawing/2014/main" id="{A6DDB59C-45C2-DA27-5E32-46CBCC6202ED}"/>
              </a:ext>
            </a:extLst>
          </p:cNvPr>
          <p:cNvSpPr/>
          <p:nvPr/>
        </p:nvSpPr>
        <p:spPr>
          <a:xfrm>
            <a:off x="726128" y="1620354"/>
            <a:ext cx="9033164" cy="9048558"/>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8" name="Rectangle 37">
            <a:extLst>
              <a:ext uri="{FF2B5EF4-FFF2-40B4-BE49-F238E27FC236}">
                <a16:creationId xmlns:a16="http://schemas.microsoft.com/office/drawing/2014/main" id="{3AC984A9-9AAF-4BC0-1230-6BCE3B584633}"/>
              </a:ext>
            </a:extLst>
          </p:cNvPr>
          <p:cNvSpPr/>
          <p:nvPr/>
        </p:nvSpPr>
        <p:spPr>
          <a:xfrm>
            <a:off x="726129" y="11119623"/>
            <a:ext cx="9045899" cy="2800282"/>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4" name="Rectangle 53">
            <a:extLst>
              <a:ext uri="{FF2B5EF4-FFF2-40B4-BE49-F238E27FC236}">
                <a16:creationId xmlns:a16="http://schemas.microsoft.com/office/drawing/2014/main" id="{DAF0D81B-E802-DFE1-3F7F-DF2B68DF5396}"/>
              </a:ext>
            </a:extLst>
          </p:cNvPr>
          <p:cNvSpPr/>
          <p:nvPr/>
        </p:nvSpPr>
        <p:spPr>
          <a:xfrm>
            <a:off x="10292973" y="1624935"/>
            <a:ext cx="11132820" cy="3054841"/>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6" name="Title 1">
            <a:extLst>
              <a:ext uri="{FF2B5EF4-FFF2-40B4-BE49-F238E27FC236}">
                <a16:creationId xmlns:a16="http://schemas.microsoft.com/office/drawing/2014/main" id="{574BD0F2-1E68-1AFF-B037-23E0BF616B99}"/>
              </a:ext>
            </a:extLst>
          </p:cNvPr>
          <p:cNvSpPr txBox="1">
            <a:spLocks/>
          </p:cNvSpPr>
          <p:nvPr/>
        </p:nvSpPr>
        <p:spPr>
          <a:xfrm>
            <a:off x="10462663" y="5139970"/>
            <a:ext cx="8517113" cy="60175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4: Select project services (refer to Steps 2 and 3) </a:t>
            </a:r>
            <a:endParaRPr lang="en-AU" sz="2400" dirty="0">
              <a:solidFill>
                <a:srgbClr val="FF0000"/>
              </a:solidFill>
              <a:highlight>
                <a:srgbClr val="FFFF00"/>
              </a:highlight>
              <a:latin typeface="+mn-lt"/>
            </a:endParaRPr>
          </a:p>
        </p:txBody>
      </p:sp>
      <p:sp>
        <p:nvSpPr>
          <p:cNvPr id="59" name="Rectangle 58">
            <a:extLst>
              <a:ext uri="{FF2B5EF4-FFF2-40B4-BE49-F238E27FC236}">
                <a16:creationId xmlns:a16="http://schemas.microsoft.com/office/drawing/2014/main" id="{BDE30B3E-75C5-BA21-C2FF-078A5B1D1FC8}"/>
              </a:ext>
            </a:extLst>
          </p:cNvPr>
          <p:cNvSpPr/>
          <p:nvPr/>
        </p:nvSpPr>
        <p:spPr>
          <a:xfrm>
            <a:off x="10292973" y="5034845"/>
            <a:ext cx="11132820" cy="10216252"/>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86" name="Rectangle: Rounded Corners 85">
            <a:extLst>
              <a:ext uri="{FF2B5EF4-FFF2-40B4-BE49-F238E27FC236}">
                <a16:creationId xmlns:a16="http://schemas.microsoft.com/office/drawing/2014/main" id="{62E16232-7A0A-4F41-57F2-7E6F485A5D9A}"/>
              </a:ext>
            </a:extLst>
          </p:cNvPr>
          <p:cNvSpPr/>
          <p:nvPr/>
        </p:nvSpPr>
        <p:spPr>
          <a:xfrm>
            <a:off x="13299778" y="6212869"/>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Community/stakeholder engagement</a:t>
            </a:r>
          </a:p>
        </p:txBody>
      </p:sp>
      <p:sp>
        <p:nvSpPr>
          <p:cNvPr id="88" name="TextBox 87">
            <a:extLst>
              <a:ext uri="{FF2B5EF4-FFF2-40B4-BE49-F238E27FC236}">
                <a16:creationId xmlns:a16="http://schemas.microsoft.com/office/drawing/2014/main" id="{BFB01DC6-0994-F45F-9F30-1A5816D960DC}"/>
              </a:ext>
            </a:extLst>
          </p:cNvPr>
          <p:cNvSpPr txBox="1"/>
          <p:nvPr/>
        </p:nvSpPr>
        <p:spPr>
          <a:xfrm>
            <a:off x="14173093" y="5695998"/>
            <a:ext cx="3323108" cy="400110"/>
          </a:xfrm>
          <a:prstGeom prst="rect">
            <a:avLst/>
          </a:prstGeom>
          <a:noFill/>
        </p:spPr>
        <p:txBody>
          <a:bodyPr wrap="square" rtlCol="0">
            <a:spAutoFit/>
          </a:bodyPr>
          <a:lstStyle/>
          <a:p>
            <a:pPr algn="ctr"/>
            <a:r>
              <a:rPr lang="en-AU" sz="2000" b="1" dirty="0">
                <a:cs typeface="Arial" panose="020B0604020202020204" pitchFamily="34" charset="0"/>
              </a:rPr>
              <a:t>Service type: Planning</a:t>
            </a:r>
          </a:p>
        </p:txBody>
      </p:sp>
      <p:sp>
        <p:nvSpPr>
          <p:cNvPr id="93" name="Rectangle: Rounded Corners 92">
            <a:extLst>
              <a:ext uri="{FF2B5EF4-FFF2-40B4-BE49-F238E27FC236}">
                <a16:creationId xmlns:a16="http://schemas.microsoft.com/office/drawing/2014/main" id="{E052A95F-D3A7-E300-FDBA-885E13AC712A}"/>
              </a:ext>
            </a:extLst>
          </p:cNvPr>
          <p:cNvSpPr/>
          <p:nvPr/>
        </p:nvSpPr>
        <p:spPr>
          <a:xfrm>
            <a:off x="15916936" y="6201369"/>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Identifying and prioritising the location of potential sites</a:t>
            </a:r>
          </a:p>
        </p:txBody>
      </p:sp>
      <p:sp>
        <p:nvSpPr>
          <p:cNvPr id="94" name="TextBox 93">
            <a:extLst>
              <a:ext uri="{FF2B5EF4-FFF2-40B4-BE49-F238E27FC236}">
                <a16:creationId xmlns:a16="http://schemas.microsoft.com/office/drawing/2014/main" id="{AFE9AA2A-7572-4773-36FD-1A3C299EF43A}"/>
              </a:ext>
            </a:extLst>
          </p:cNvPr>
          <p:cNvSpPr txBox="1"/>
          <p:nvPr/>
        </p:nvSpPr>
        <p:spPr>
          <a:xfrm>
            <a:off x="14173093" y="7218068"/>
            <a:ext cx="3323108" cy="400110"/>
          </a:xfrm>
          <a:prstGeom prst="rect">
            <a:avLst/>
          </a:prstGeom>
          <a:noFill/>
        </p:spPr>
        <p:txBody>
          <a:bodyPr wrap="square" rtlCol="0">
            <a:spAutoFit/>
          </a:bodyPr>
          <a:lstStyle/>
          <a:p>
            <a:pPr algn="ctr"/>
            <a:r>
              <a:rPr lang="en-AU" sz="2000" b="1" dirty="0">
                <a:cs typeface="Arial" panose="020B0604020202020204" pitchFamily="34" charset="0"/>
              </a:rPr>
              <a:t>Service type: Initiation</a:t>
            </a:r>
          </a:p>
        </p:txBody>
      </p:sp>
      <p:sp>
        <p:nvSpPr>
          <p:cNvPr id="101" name="Rectangle: Rounded Corners 100">
            <a:extLst>
              <a:ext uri="{FF2B5EF4-FFF2-40B4-BE49-F238E27FC236}">
                <a16:creationId xmlns:a16="http://schemas.microsoft.com/office/drawing/2014/main" id="{5FADCA15-79C2-71A7-2F23-651CA1734762}"/>
              </a:ext>
            </a:extLst>
          </p:cNvPr>
          <p:cNvSpPr/>
          <p:nvPr/>
        </p:nvSpPr>
        <p:spPr>
          <a:xfrm>
            <a:off x="10670300" y="7738682"/>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Fauna survey</a:t>
            </a:r>
          </a:p>
        </p:txBody>
      </p:sp>
      <p:sp>
        <p:nvSpPr>
          <p:cNvPr id="103" name="Rectangle: Rounded Corners 102">
            <a:extLst>
              <a:ext uri="{FF2B5EF4-FFF2-40B4-BE49-F238E27FC236}">
                <a16:creationId xmlns:a16="http://schemas.microsoft.com/office/drawing/2014/main" id="{8BF955D6-F95C-5078-3B04-A96ADD611E0A}"/>
              </a:ext>
            </a:extLst>
          </p:cNvPr>
          <p:cNvSpPr/>
          <p:nvPr/>
        </p:nvSpPr>
        <p:spPr>
          <a:xfrm>
            <a:off x="13330009" y="7733662"/>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Flora survey</a:t>
            </a:r>
          </a:p>
        </p:txBody>
      </p:sp>
      <p:sp>
        <p:nvSpPr>
          <p:cNvPr id="104" name="Rectangle: Rounded Corners 103">
            <a:extLst>
              <a:ext uri="{FF2B5EF4-FFF2-40B4-BE49-F238E27FC236}">
                <a16:creationId xmlns:a16="http://schemas.microsoft.com/office/drawing/2014/main" id="{E5DE78F9-CCE2-3EB6-3EAB-9CF8F4C029F0}"/>
              </a:ext>
            </a:extLst>
          </p:cNvPr>
          <p:cNvSpPr/>
          <p:nvPr/>
        </p:nvSpPr>
        <p:spPr>
          <a:xfrm>
            <a:off x="15989716" y="7733049"/>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Farm management survey</a:t>
            </a:r>
          </a:p>
        </p:txBody>
      </p:sp>
      <p:sp>
        <p:nvSpPr>
          <p:cNvPr id="105" name="Rectangle: Rounded Corners 104">
            <a:extLst>
              <a:ext uri="{FF2B5EF4-FFF2-40B4-BE49-F238E27FC236}">
                <a16:creationId xmlns:a16="http://schemas.microsoft.com/office/drawing/2014/main" id="{31385D48-44A3-8FFF-0ABC-1CED39234FF4}"/>
              </a:ext>
            </a:extLst>
          </p:cNvPr>
          <p:cNvSpPr/>
          <p:nvPr/>
        </p:nvSpPr>
        <p:spPr>
          <a:xfrm>
            <a:off x="18649423" y="7728029"/>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Habitat condition assessment survey</a:t>
            </a:r>
          </a:p>
        </p:txBody>
      </p:sp>
      <p:sp>
        <p:nvSpPr>
          <p:cNvPr id="106" name="Rectangle: Rounded Corners 105">
            <a:extLst>
              <a:ext uri="{FF2B5EF4-FFF2-40B4-BE49-F238E27FC236}">
                <a16:creationId xmlns:a16="http://schemas.microsoft.com/office/drawing/2014/main" id="{A5EB7014-274A-D61B-122F-DF20417F3A04}"/>
              </a:ext>
            </a:extLst>
          </p:cNvPr>
          <p:cNvSpPr/>
          <p:nvPr/>
        </p:nvSpPr>
        <p:spPr>
          <a:xfrm>
            <a:off x="10670299" y="8525412"/>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Pest animal survey</a:t>
            </a:r>
          </a:p>
        </p:txBody>
      </p:sp>
      <p:sp>
        <p:nvSpPr>
          <p:cNvPr id="107" name="Rectangle: Rounded Corners 106">
            <a:extLst>
              <a:ext uri="{FF2B5EF4-FFF2-40B4-BE49-F238E27FC236}">
                <a16:creationId xmlns:a16="http://schemas.microsoft.com/office/drawing/2014/main" id="{CD5E1AB9-328C-1EC8-886E-62CF786A0ACA}"/>
              </a:ext>
            </a:extLst>
          </p:cNvPr>
          <p:cNvSpPr/>
          <p:nvPr/>
        </p:nvSpPr>
        <p:spPr>
          <a:xfrm>
            <a:off x="13330007" y="8520392"/>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Seed germination/plant survival survey</a:t>
            </a:r>
          </a:p>
        </p:txBody>
      </p:sp>
      <p:sp>
        <p:nvSpPr>
          <p:cNvPr id="108" name="Rectangle: Rounded Corners 107">
            <a:extLst>
              <a:ext uri="{FF2B5EF4-FFF2-40B4-BE49-F238E27FC236}">
                <a16:creationId xmlns:a16="http://schemas.microsoft.com/office/drawing/2014/main" id="{92D77F55-854C-7FD2-4C24-6300C8DC5417}"/>
              </a:ext>
            </a:extLst>
          </p:cNvPr>
          <p:cNvSpPr/>
          <p:nvPr/>
        </p:nvSpPr>
        <p:spPr>
          <a:xfrm>
            <a:off x="15989715" y="8519778"/>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Skills and knowledge survey</a:t>
            </a:r>
          </a:p>
        </p:txBody>
      </p:sp>
      <p:sp>
        <p:nvSpPr>
          <p:cNvPr id="109" name="Rectangle: Rounded Corners 108">
            <a:extLst>
              <a:ext uri="{FF2B5EF4-FFF2-40B4-BE49-F238E27FC236}">
                <a16:creationId xmlns:a16="http://schemas.microsoft.com/office/drawing/2014/main" id="{3C8DD23C-D067-0E67-857D-2FADB2C1458D}"/>
              </a:ext>
            </a:extLst>
          </p:cNvPr>
          <p:cNvSpPr/>
          <p:nvPr/>
        </p:nvSpPr>
        <p:spPr>
          <a:xfrm>
            <a:off x="18649423" y="8514758"/>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Soil testing</a:t>
            </a:r>
          </a:p>
        </p:txBody>
      </p:sp>
      <p:sp>
        <p:nvSpPr>
          <p:cNvPr id="110" name="Rectangle: Rounded Corners 109">
            <a:extLst>
              <a:ext uri="{FF2B5EF4-FFF2-40B4-BE49-F238E27FC236}">
                <a16:creationId xmlns:a16="http://schemas.microsoft.com/office/drawing/2014/main" id="{0D3EE56A-EA81-9CB7-E5AF-9C39133FAF52}"/>
              </a:ext>
            </a:extLst>
          </p:cNvPr>
          <p:cNvSpPr/>
          <p:nvPr/>
        </p:nvSpPr>
        <p:spPr>
          <a:xfrm>
            <a:off x="11930564" y="9306591"/>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Synthesising and finalising baseline data</a:t>
            </a:r>
          </a:p>
        </p:txBody>
      </p:sp>
      <p:sp>
        <p:nvSpPr>
          <p:cNvPr id="111" name="Rectangle: Rounded Corners 110">
            <a:extLst>
              <a:ext uri="{FF2B5EF4-FFF2-40B4-BE49-F238E27FC236}">
                <a16:creationId xmlns:a16="http://schemas.microsoft.com/office/drawing/2014/main" id="{DD450131-85C4-98E3-72EC-7F51673260F6}"/>
              </a:ext>
            </a:extLst>
          </p:cNvPr>
          <p:cNvSpPr/>
          <p:nvPr/>
        </p:nvSpPr>
        <p:spPr>
          <a:xfrm>
            <a:off x="14590272" y="9305090"/>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Water quality survey</a:t>
            </a:r>
          </a:p>
        </p:txBody>
      </p:sp>
      <p:sp>
        <p:nvSpPr>
          <p:cNvPr id="112" name="Rectangle: Rounded Corners 111">
            <a:extLst>
              <a:ext uri="{FF2B5EF4-FFF2-40B4-BE49-F238E27FC236}">
                <a16:creationId xmlns:a16="http://schemas.microsoft.com/office/drawing/2014/main" id="{EFC0324F-0EAF-8BAB-BE45-B2918E2CE789}"/>
              </a:ext>
            </a:extLst>
          </p:cNvPr>
          <p:cNvSpPr/>
          <p:nvPr/>
        </p:nvSpPr>
        <p:spPr>
          <a:xfrm>
            <a:off x="17249981" y="9300070"/>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Weed distribution survey</a:t>
            </a:r>
          </a:p>
        </p:txBody>
      </p:sp>
      <p:sp>
        <p:nvSpPr>
          <p:cNvPr id="113" name="TextBox 112">
            <a:extLst>
              <a:ext uri="{FF2B5EF4-FFF2-40B4-BE49-F238E27FC236}">
                <a16:creationId xmlns:a16="http://schemas.microsoft.com/office/drawing/2014/main" id="{C1725927-7F1D-31D2-12CB-151A0381BBA0}"/>
              </a:ext>
            </a:extLst>
          </p:cNvPr>
          <p:cNvSpPr txBox="1"/>
          <p:nvPr/>
        </p:nvSpPr>
        <p:spPr>
          <a:xfrm>
            <a:off x="12954054" y="10312199"/>
            <a:ext cx="5684495" cy="400110"/>
          </a:xfrm>
          <a:prstGeom prst="rect">
            <a:avLst/>
          </a:prstGeom>
          <a:noFill/>
        </p:spPr>
        <p:txBody>
          <a:bodyPr wrap="square" rtlCol="0">
            <a:spAutoFit/>
          </a:bodyPr>
          <a:lstStyle/>
          <a:p>
            <a:pPr algn="ctr"/>
            <a:r>
              <a:rPr lang="en-AU" sz="2000" b="1" dirty="0">
                <a:cs typeface="Arial" panose="020B0604020202020204" pitchFamily="34" charset="0"/>
              </a:rPr>
              <a:t>Service type: Implementation</a:t>
            </a:r>
          </a:p>
        </p:txBody>
      </p:sp>
      <p:sp>
        <p:nvSpPr>
          <p:cNvPr id="114" name="Rectangle: Rounded Corners 113">
            <a:extLst>
              <a:ext uri="{FF2B5EF4-FFF2-40B4-BE49-F238E27FC236}">
                <a16:creationId xmlns:a16="http://schemas.microsoft.com/office/drawing/2014/main" id="{020A721C-FDDB-68C0-18DE-C73EAB60B009}"/>
              </a:ext>
            </a:extLst>
          </p:cNvPr>
          <p:cNvSpPr/>
          <p:nvPr/>
        </p:nvSpPr>
        <p:spPr>
          <a:xfrm>
            <a:off x="10670299" y="10817613"/>
            <a:ext cx="2412059" cy="658800"/>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Captive breeding, translocation or re-introduction programs</a:t>
            </a:r>
          </a:p>
        </p:txBody>
      </p:sp>
      <p:sp>
        <p:nvSpPr>
          <p:cNvPr id="115" name="Rectangle: Rounded Corners 114">
            <a:extLst>
              <a:ext uri="{FF2B5EF4-FFF2-40B4-BE49-F238E27FC236}">
                <a16:creationId xmlns:a16="http://schemas.microsoft.com/office/drawing/2014/main" id="{18A95F2B-DF72-C88D-0A67-31930CE9EAA8}"/>
              </a:ext>
            </a:extLst>
          </p:cNvPr>
          <p:cNvSpPr/>
          <p:nvPr/>
        </p:nvSpPr>
        <p:spPr>
          <a:xfrm>
            <a:off x="13330007" y="10820090"/>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Communication materials</a:t>
            </a:r>
          </a:p>
        </p:txBody>
      </p:sp>
      <p:sp>
        <p:nvSpPr>
          <p:cNvPr id="116" name="Rectangle: Rounded Corners 115">
            <a:extLst>
              <a:ext uri="{FF2B5EF4-FFF2-40B4-BE49-F238E27FC236}">
                <a16:creationId xmlns:a16="http://schemas.microsoft.com/office/drawing/2014/main" id="{39114BEA-7DEA-2F8F-3583-73268578124E}"/>
              </a:ext>
            </a:extLst>
          </p:cNvPr>
          <p:cNvSpPr/>
          <p:nvPr/>
        </p:nvSpPr>
        <p:spPr>
          <a:xfrm>
            <a:off x="15989713" y="10817613"/>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Controlling access</a:t>
            </a:r>
          </a:p>
        </p:txBody>
      </p:sp>
      <p:sp>
        <p:nvSpPr>
          <p:cNvPr id="117" name="Rectangle: Rounded Corners 116">
            <a:extLst>
              <a:ext uri="{FF2B5EF4-FFF2-40B4-BE49-F238E27FC236}">
                <a16:creationId xmlns:a16="http://schemas.microsoft.com/office/drawing/2014/main" id="{BA82C204-3C5B-4C5C-FB8F-F86C5321652A}"/>
              </a:ext>
            </a:extLst>
          </p:cNvPr>
          <p:cNvSpPr/>
          <p:nvPr/>
        </p:nvSpPr>
        <p:spPr>
          <a:xfrm>
            <a:off x="18649423" y="10827240"/>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Controlling pest animals</a:t>
            </a:r>
          </a:p>
        </p:txBody>
      </p:sp>
      <p:sp>
        <p:nvSpPr>
          <p:cNvPr id="118" name="Rectangle: Rounded Corners 117">
            <a:extLst>
              <a:ext uri="{FF2B5EF4-FFF2-40B4-BE49-F238E27FC236}">
                <a16:creationId xmlns:a16="http://schemas.microsoft.com/office/drawing/2014/main" id="{18CF1C76-8760-3754-A949-3F20F982AB40}"/>
              </a:ext>
            </a:extLst>
          </p:cNvPr>
          <p:cNvSpPr/>
          <p:nvPr/>
        </p:nvSpPr>
        <p:spPr>
          <a:xfrm>
            <a:off x="10670299" y="11691894"/>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Debris removal</a:t>
            </a:r>
          </a:p>
        </p:txBody>
      </p:sp>
      <p:sp>
        <p:nvSpPr>
          <p:cNvPr id="119" name="Rectangle: Rounded Corners 118">
            <a:extLst>
              <a:ext uri="{FF2B5EF4-FFF2-40B4-BE49-F238E27FC236}">
                <a16:creationId xmlns:a16="http://schemas.microsoft.com/office/drawing/2014/main" id="{41FC6B8B-EBB7-72E1-D14E-57071767C261}"/>
              </a:ext>
            </a:extLst>
          </p:cNvPr>
          <p:cNvSpPr/>
          <p:nvPr/>
        </p:nvSpPr>
        <p:spPr>
          <a:xfrm>
            <a:off x="13330006" y="11687073"/>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Erosion management</a:t>
            </a:r>
          </a:p>
        </p:txBody>
      </p:sp>
      <p:sp>
        <p:nvSpPr>
          <p:cNvPr id="120" name="Rectangle: Rounded Corners 119">
            <a:extLst>
              <a:ext uri="{FF2B5EF4-FFF2-40B4-BE49-F238E27FC236}">
                <a16:creationId xmlns:a16="http://schemas.microsoft.com/office/drawing/2014/main" id="{2CC4E53B-3667-4C24-F90B-6771BDE09349}"/>
              </a:ext>
            </a:extLst>
          </p:cNvPr>
          <p:cNvSpPr/>
          <p:nvPr/>
        </p:nvSpPr>
        <p:spPr>
          <a:xfrm>
            <a:off x="18649423" y="11687073"/>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Establishing and maintaining pest animal-free enclosures</a:t>
            </a:r>
          </a:p>
        </p:txBody>
      </p:sp>
      <p:sp>
        <p:nvSpPr>
          <p:cNvPr id="121" name="Rectangle: Rounded Corners 120">
            <a:extLst>
              <a:ext uri="{FF2B5EF4-FFF2-40B4-BE49-F238E27FC236}">
                <a16:creationId xmlns:a16="http://schemas.microsoft.com/office/drawing/2014/main" id="{74F39432-237F-987E-9DCA-7218A2EE71D7}"/>
              </a:ext>
            </a:extLst>
          </p:cNvPr>
          <p:cNvSpPr/>
          <p:nvPr/>
        </p:nvSpPr>
        <p:spPr>
          <a:xfrm>
            <a:off x="15989713" y="11476413"/>
            <a:ext cx="2412059" cy="658800"/>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Establishing and implementing conservation agreements</a:t>
            </a:r>
          </a:p>
        </p:txBody>
      </p:sp>
      <p:sp>
        <p:nvSpPr>
          <p:cNvPr id="122" name="Rectangle: Rounded Corners 121">
            <a:extLst>
              <a:ext uri="{FF2B5EF4-FFF2-40B4-BE49-F238E27FC236}">
                <a16:creationId xmlns:a16="http://schemas.microsoft.com/office/drawing/2014/main" id="{FEA47CC1-221E-90F9-2B27-162AC7D5C4C6}"/>
              </a:ext>
            </a:extLst>
          </p:cNvPr>
          <p:cNvSpPr/>
          <p:nvPr/>
        </p:nvSpPr>
        <p:spPr>
          <a:xfrm>
            <a:off x="13322340" y="12484266"/>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Habitat augmentation</a:t>
            </a:r>
          </a:p>
        </p:txBody>
      </p:sp>
      <p:sp>
        <p:nvSpPr>
          <p:cNvPr id="123" name="Rectangle: Rounded Corners 122">
            <a:extLst>
              <a:ext uri="{FF2B5EF4-FFF2-40B4-BE49-F238E27FC236}">
                <a16:creationId xmlns:a16="http://schemas.microsoft.com/office/drawing/2014/main" id="{C725A6B9-D9B0-951E-7BC8-EAA36C3FACF0}"/>
              </a:ext>
            </a:extLst>
          </p:cNvPr>
          <p:cNvSpPr/>
          <p:nvPr/>
        </p:nvSpPr>
        <p:spPr>
          <a:xfrm>
            <a:off x="15959489" y="12488055"/>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Implementing Fire severity management actions</a:t>
            </a:r>
          </a:p>
        </p:txBody>
      </p:sp>
      <p:sp>
        <p:nvSpPr>
          <p:cNvPr id="124" name="Rectangle: Rounded Corners 123">
            <a:extLst>
              <a:ext uri="{FF2B5EF4-FFF2-40B4-BE49-F238E27FC236}">
                <a16:creationId xmlns:a16="http://schemas.microsoft.com/office/drawing/2014/main" id="{D414F584-CE6B-AC70-AEC9-3BDAB9C334E9}"/>
              </a:ext>
            </a:extLst>
          </p:cNvPr>
          <p:cNvSpPr/>
          <p:nvPr/>
        </p:nvSpPr>
        <p:spPr>
          <a:xfrm>
            <a:off x="18649423" y="12484266"/>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Improving hydrological regimes for site eco-hydrology</a:t>
            </a:r>
          </a:p>
        </p:txBody>
      </p:sp>
      <p:sp>
        <p:nvSpPr>
          <p:cNvPr id="125" name="Rectangle: Rounded Corners 124">
            <a:extLst>
              <a:ext uri="{FF2B5EF4-FFF2-40B4-BE49-F238E27FC236}">
                <a16:creationId xmlns:a16="http://schemas.microsoft.com/office/drawing/2014/main" id="{A2921299-EFDF-58A7-0952-F9A492EA87A1}"/>
              </a:ext>
            </a:extLst>
          </p:cNvPr>
          <p:cNvSpPr/>
          <p:nvPr/>
        </p:nvSpPr>
        <p:spPr>
          <a:xfrm>
            <a:off x="10662628" y="13321794"/>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Improving land management practices</a:t>
            </a:r>
          </a:p>
        </p:txBody>
      </p:sp>
      <p:sp>
        <p:nvSpPr>
          <p:cNvPr id="126" name="Rectangle: Rounded Corners 125">
            <a:extLst>
              <a:ext uri="{FF2B5EF4-FFF2-40B4-BE49-F238E27FC236}">
                <a16:creationId xmlns:a16="http://schemas.microsoft.com/office/drawing/2014/main" id="{DB21DA55-8767-A760-9F9D-DF45173A2D7A}"/>
              </a:ext>
            </a:extLst>
          </p:cNvPr>
          <p:cNvSpPr/>
          <p:nvPr/>
        </p:nvSpPr>
        <p:spPr>
          <a:xfrm>
            <a:off x="13329963" y="13329269"/>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Managing disease</a:t>
            </a:r>
          </a:p>
        </p:txBody>
      </p:sp>
      <p:sp>
        <p:nvSpPr>
          <p:cNvPr id="127" name="Rectangle: Rounded Corners 126">
            <a:extLst>
              <a:ext uri="{FF2B5EF4-FFF2-40B4-BE49-F238E27FC236}">
                <a16:creationId xmlns:a16="http://schemas.microsoft.com/office/drawing/2014/main" id="{78C7EA7C-FA16-7BF5-02C3-D7F01D77982F}"/>
              </a:ext>
            </a:extLst>
          </p:cNvPr>
          <p:cNvSpPr/>
          <p:nvPr/>
        </p:nvSpPr>
        <p:spPr>
          <a:xfrm>
            <a:off x="15967112" y="13329269"/>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Remediating riparian and aquatic areas</a:t>
            </a:r>
          </a:p>
        </p:txBody>
      </p:sp>
      <p:sp>
        <p:nvSpPr>
          <p:cNvPr id="128" name="Rectangle: Rounded Corners 127">
            <a:extLst>
              <a:ext uri="{FF2B5EF4-FFF2-40B4-BE49-F238E27FC236}">
                <a16:creationId xmlns:a16="http://schemas.microsoft.com/office/drawing/2014/main" id="{E356B9F4-8733-5280-C9E5-BE6BF037F85F}"/>
              </a:ext>
            </a:extLst>
          </p:cNvPr>
          <p:cNvSpPr/>
          <p:nvPr/>
        </p:nvSpPr>
        <p:spPr>
          <a:xfrm>
            <a:off x="18657047" y="13321794"/>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Removing weeds</a:t>
            </a:r>
          </a:p>
        </p:txBody>
      </p:sp>
      <p:sp>
        <p:nvSpPr>
          <p:cNvPr id="129" name="Rectangle: Rounded Corners 128">
            <a:extLst>
              <a:ext uri="{FF2B5EF4-FFF2-40B4-BE49-F238E27FC236}">
                <a16:creationId xmlns:a16="http://schemas.microsoft.com/office/drawing/2014/main" id="{68730F1A-3A7F-19DB-004C-3E4542D08213}"/>
              </a:ext>
            </a:extLst>
          </p:cNvPr>
          <p:cNvSpPr/>
          <p:nvPr/>
        </p:nvSpPr>
        <p:spPr>
          <a:xfrm>
            <a:off x="10662628" y="14166058"/>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Revegetating habitat</a:t>
            </a:r>
          </a:p>
        </p:txBody>
      </p:sp>
      <p:sp>
        <p:nvSpPr>
          <p:cNvPr id="130" name="Rectangle: Rounded Corners 129">
            <a:extLst>
              <a:ext uri="{FF2B5EF4-FFF2-40B4-BE49-F238E27FC236}">
                <a16:creationId xmlns:a16="http://schemas.microsoft.com/office/drawing/2014/main" id="{C64826D9-D520-0DBE-5439-12C215B02680}"/>
              </a:ext>
            </a:extLst>
          </p:cNvPr>
          <p:cNvSpPr/>
          <p:nvPr/>
        </p:nvSpPr>
        <p:spPr>
          <a:xfrm>
            <a:off x="13330006" y="14165860"/>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Seed collection and propagation</a:t>
            </a:r>
          </a:p>
        </p:txBody>
      </p:sp>
      <p:sp>
        <p:nvSpPr>
          <p:cNvPr id="131" name="Rectangle: Rounded Corners 130">
            <a:extLst>
              <a:ext uri="{FF2B5EF4-FFF2-40B4-BE49-F238E27FC236}">
                <a16:creationId xmlns:a16="http://schemas.microsoft.com/office/drawing/2014/main" id="{AF7A27C5-9F15-5BBC-8C2B-061782C99BE6}"/>
              </a:ext>
            </a:extLst>
          </p:cNvPr>
          <p:cNvSpPr/>
          <p:nvPr/>
        </p:nvSpPr>
        <p:spPr>
          <a:xfrm>
            <a:off x="15989714" y="14158924"/>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Site preparation</a:t>
            </a:r>
          </a:p>
        </p:txBody>
      </p:sp>
      <p:sp>
        <p:nvSpPr>
          <p:cNvPr id="3" name="Title 1">
            <a:extLst>
              <a:ext uri="{FF2B5EF4-FFF2-40B4-BE49-F238E27FC236}">
                <a16:creationId xmlns:a16="http://schemas.microsoft.com/office/drawing/2014/main" id="{4B4E60FA-ADCE-F83F-E882-21D56ED0B8AE}"/>
              </a:ext>
            </a:extLst>
          </p:cNvPr>
          <p:cNvSpPr txBox="1">
            <a:spLocks/>
          </p:cNvSpPr>
          <p:nvPr/>
        </p:nvSpPr>
        <p:spPr>
          <a:xfrm>
            <a:off x="819390" y="11628888"/>
            <a:ext cx="9005026" cy="2304511"/>
          </a:xfrm>
          <a:prstGeom prst="rect">
            <a:avLst/>
          </a:prstGeom>
        </p:spPr>
        <p:txBody>
          <a:bodyPr vert="horz" lIns="91440" tIns="45720" rIns="91440" bIns="45720" rtlCol="0" anchor="t" anchorCtr="0">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000" b="1" dirty="0">
                <a:latin typeface="+mn-lt"/>
              </a:rPr>
              <a:t>Interventions: </a:t>
            </a:r>
          </a:p>
          <a:p>
            <a:pPr marL="285750" indent="-285750">
              <a:buFont typeface="Arial" panose="020B0604020202020204" pitchFamily="34" charset="0"/>
              <a:buChar char="•"/>
            </a:pPr>
            <a:endParaRPr lang="en-AU" sz="2000" dirty="0">
              <a:latin typeface="+mn-lt"/>
            </a:endParaRPr>
          </a:p>
        </p:txBody>
      </p:sp>
      <p:sp>
        <p:nvSpPr>
          <p:cNvPr id="4" name="Title 1">
            <a:extLst>
              <a:ext uri="{FF2B5EF4-FFF2-40B4-BE49-F238E27FC236}">
                <a16:creationId xmlns:a16="http://schemas.microsoft.com/office/drawing/2014/main" id="{79E04F4D-FC94-BA00-3A60-B78787406C8F}"/>
              </a:ext>
            </a:extLst>
          </p:cNvPr>
          <p:cNvSpPr txBox="1">
            <a:spLocks/>
          </p:cNvSpPr>
          <p:nvPr/>
        </p:nvSpPr>
        <p:spPr>
          <a:xfrm>
            <a:off x="22115243" y="1702403"/>
            <a:ext cx="7732876" cy="601619"/>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5: Select EMSA modules (refer to Steps 2-4)</a:t>
            </a:r>
            <a:endParaRPr lang="en-AU" sz="2400" dirty="0">
              <a:solidFill>
                <a:srgbClr val="FF0000"/>
              </a:solidFill>
              <a:highlight>
                <a:srgbClr val="FFFF00"/>
              </a:highlight>
              <a:latin typeface="+mn-lt"/>
            </a:endParaRPr>
          </a:p>
        </p:txBody>
      </p:sp>
      <p:sp>
        <p:nvSpPr>
          <p:cNvPr id="5" name="Rectangle 4">
            <a:extLst>
              <a:ext uri="{FF2B5EF4-FFF2-40B4-BE49-F238E27FC236}">
                <a16:creationId xmlns:a16="http://schemas.microsoft.com/office/drawing/2014/main" id="{AF22ADA4-6A44-05CD-21EE-60A3B57291D1}"/>
              </a:ext>
            </a:extLst>
          </p:cNvPr>
          <p:cNvSpPr/>
          <p:nvPr/>
        </p:nvSpPr>
        <p:spPr>
          <a:xfrm>
            <a:off x="21973011" y="1620354"/>
            <a:ext cx="7857834" cy="8137127"/>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6" name="Rectangle: Rounded Corners 5">
            <a:extLst>
              <a:ext uri="{FF2B5EF4-FFF2-40B4-BE49-F238E27FC236}">
                <a16:creationId xmlns:a16="http://schemas.microsoft.com/office/drawing/2014/main" id="{AC6729E3-B656-104C-2BE8-B0895BD695DC}"/>
              </a:ext>
            </a:extLst>
          </p:cNvPr>
          <p:cNvSpPr/>
          <p:nvPr/>
        </p:nvSpPr>
        <p:spPr>
          <a:xfrm>
            <a:off x="27208412" y="7585059"/>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Soils</a:t>
            </a:r>
          </a:p>
        </p:txBody>
      </p:sp>
      <p:sp>
        <p:nvSpPr>
          <p:cNvPr id="8" name="Rectangle: Rounded Corners 7">
            <a:extLst>
              <a:ext uri="{FF2B5EF4-FFF2-40B4-BE49-F238E27FC236}">
                <a16:creationId xmlns:a16="http://schemas.microsoft.com/office/drawing/2014/main" id="{EFF1265D-7936-C321-9CC9-D929ECCC81BE}"/>
              </a:ext>
            </a:extLst>
          </p:cNvPr>
          <p:cNvSpPr/>
          <p:nvPr/>
        </p:nvSpPr>
        <p:spPr>
          <a:xfrm>
            <a:off x="24800879" y="5149346"/>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Fire severity</a:t>
            </a:r>
          </a:p>
        </p:txBody>
      </p:sp>
      <p:sp>
        <p:nvSpPr>
          <p:cNvPr id="9" name="Rectangle: Rounded Corners 8">
            <a:extLst>
              <a:ext uri="{FF2B5EF4-FFF2-40B4-BE49-F238E27FC236}">
                <a16:creationId xmlns:a16="http://schemas.microsoft.com/office/drawing/2014/main" id="{A4BF6FB3-0A13-D770-5388-AB9C031FA157}"/>
              </a:ext>
            </a:extLst>
          </p:cNvPr>
          <p:cNvSpPr/>
          <p:nvPr/>
        </p:nvSpPr>
        <p:spPr>
          <a:xfrm>
            <a:off x="24800879" y="3936601"/>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Camera trapping</a:t>
            </a:r>
          </a:p>
        </p:txBody>
      </p:sp>
      <p:sp>
        <p:nvSpPr>
          <p:cNvPr id="10" name="Rectangle: Rounded Corners 9">
            <a:extLst>
              <a:ext uri="{FF2B5EF4-FFF2-40B4-BE49-F238E27FC236}">
                <a16:creationId xmlns:a16="http://schemas.microsoft.com/office/drawing/2014/main" id="{50A08822-7DE6-5006-EFF7-35E9D1FE58C8}"/>
              </a:ext>
            </a:extLst>
          </p:cNvPr>
          <p:cNvSpPr/>
          <p:nvPr/>
        </p:nvSpPr>
        <p:spPr>
          <a:xfrm>
            <a:off x="27208413" y="8162844"/>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Vertebrate fauna</a:t>
            </a:r>
          </a:p>
        </p:txBody>
      </p:sp>
      <p:sp>
        <p:nvSpPr>
          <p:cNvPr id="11" name="Rectangle: Rounded Corners 10">
            <a:extLst>
              <a:ext uri="{FF2B5EF4-FFF2-40B4-BE49-F238E27FC236}">
                <a16:creationId xmlns:a16="http://schemas.microsoft.com/office/drawing/2014/main" id="{4F51C2E8-4CD5-4D75-AA6C-6D7613BBA80E}"/>
              </a:ext>
            </a:extLst>
          </p:cNvPr>
          <p:cNvSpPr/>
          <p:nvPr/>
        </p:nvSpPr>
        <p:spPr>
          <a:xfrm>
            <a:off x="27211728" y="5755722"/>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Invertebrate fauna</a:t>
            </a:r>
          </a:p>
        </p:txBody>
      </p:sp>
      <p:sp>
        <p:nvSpPr>
          <p:cNvPr id="13" name="Rectangle: Rounded Corners 12">
            <a:extLst>
              <a:ext uri="{FF2B5EF4-FFF2-40B4-BE49-F238E27FC236}">
                <a16:creationId xmlns:a16="http://schemas.microsoft.com/office/drawing/2014/main" id="{A2BD0772-D659-C3CD-22BC-4D21A55C4B41}"/>
              </a:ext>
            </a:extLst>
          </p:cNvPr>
          <p:cNvSpPr/>
          <p:nvPr/>
        </p:nvSpPr>
        <p:spPr>
          <a:xfrm>
            <a:off x="22391629" y="4543272"/>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Condition</a:t>
            </a:r>
          </a:p>
        </p:txBody>
      </p:sp>
      <p:sp>
        <p:nvSpPr>
          <p:cNvPr id="14" name="Rectangle: Rounded Corners 13">
            <a:extLst>
              <a:ext uri="{FF2B5EF4-FFF2-40B4-BE49-F238E27FC236}">
                <a16:creationId xmlns:a16="http://schemas.microsoft.com/office/drawing/2014/main" id="{768CCF43-5591-CB82-C90F-E094E3F0CF8D}"/>
              </a:ext>
            </a:extLst>
          </p:cNvPr>
          <p:cNvSpPr/>
          <p:nvPr/>
        </p:nvSpPr>
        <p:spPr>
          <a:xfrm>
            <a:off x="27208415" y="6964630"/>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Plot selection and layout</a:t>
            </a:r>
          </a:p>
        </p:txBody>
      </p:sp>
      <p:sp>
        <p:nvSpPr>
          <p:cNvPr id="15" name="Rectangle: Rounded Corners 14">
            <a:extLst>
              <a:ext uri="{FF2B5EF4-FFF2-40B4-BE49-F238E27FC236}">
                <a16:creationId xmlns:a16="http://schemas.microsoft.com/office/drawing/2014/main" id="{CEFBB4A1-F73A-4818-85C7-7138A7828021}"/>
              </a:ext>
            </a:extLst>
          </p:cNvPr>
          <p:cNvSpPr/>
          <p:nvPr/>
        </p:nvSpPr>
        <p:spPr>
          <a:xfrm>
            <a:off x="24794383" y="6968157"/>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Plot description</a:t>
            </a:r>
          </a:p>
        </p:txBody>
      </p:sp>
      <p:sp>
        <p:nvSpPr>
          <p:cNvPr id="16" name="Rectangle: Rounded Corners 15">
            <a:extLst>
              <a:ext uri="{FF2B5EF4-FFF2-40B4-BE49-F238E27FC236}">
                <a16:creationId xmlns:a16="http://schemas.microsoft.com/office/drawing/2014/main" id="{1E99743D-229F-226F-1113-6D1118F84C7C}"/>
              </a:ext>
            </a:extLst>
          </p:cNvPr>
          <p:cNvSpPr/>
          <p:nvPr/>
        </p:nvSpPr>
        <p:spPr>
          <a:xfrm>
            <a:off x="24800879" y="4542977"/>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Cover</a:t>
            </a:r>
          </a:p>
        </p:txBody>
      </p:sp>
      <p:sp>
        <p:nvSpPr>
          <p:cNvPr id="17" name="Rectangle: Rounded Corners 16">
            <a:extLst>
              <a:ext uri="{FF2B5EF4-FFF2-40B4-BE49-F238E27FC236}">
                <a16:creationId xmlns:a16="http://schemas.microsoft.com/office/drawing/2014/main" id="{4A912F56-3472-C779-45D5-B8CEC6ED7C87}"/>
              </a:ext>
            </a:extLst>
          </p:cNvPr>
          <p:cNvSpPr/>
          <p:nvPr/>
        </p:nvSpPr>
        <p:spPr>
          <a:xfrm>
            <a:off x="22394311" y="3940650"/>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Basal area</a:t>
            </a:r>
          </a:p>
        </p:txBody>
      </p:sp>
      <p:sp>
        <p:nvSpPr>
          <p:cNvPr id="18" name="Rectangle: Rounded Corners 17">
            <a:extLst>
              <a:ext uri="{FF2B5EF4-FFF2-40B4-BE49-F238E27FC236}">
                <a16:creationId xmlns:a16="http://schemas.microsoft.com/office/drawing/2014/main" id="{9B14476C-F3A8-8D38-8C96-C9335E31F736}"/>
              </a:ext>
            </a:extLst>
          </p:cNvPr>
          <p:cNvSpPr/>
          <p:nvPr/>
        </p:nvSpPr>
        <p:spPr>
          <a:xfrm>
            <a:off x="27208416" y="3942808"/>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Coarse woody debris</a:t>
            </a:r>
          </a:p>
        </p:txBody>
      </p:sp>
      <p:sp>
        <p:nvSpPr>
          <p:cNvPr id="19" name="Rectangle: Rounded Corners 18">
            <a:extLst>
              <a:ext uri="{FF2B5EF4-FFF2-40B4-BE49-F238E27FC236}">
                <a16:creationId xmlns:a16="http://schemas.microsoft.com/office/drawing/2014/main" id="{593046BB-6071-36C7-3433-82E788952E2D}"/>
              </a:ext>
            </a:extLst>
          </p:cNvPr>
          <p:cNvSpPr/>
          <p:nvPr/>
        </p:nvSpPr>
        <p:spPr>
          <a:xfrm>
            <a:off x="22370884" y="6970197"/>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Plant tissue vouchering</a:t>
            </a:r>
          </a:p>
        </p:txBody>
      </p:sp>
      <p:sp>
        <p:nvSpPr>
          <p:cNvPr id="20" name="Rectangle: Rounded Corners 19">
            <a:extLst>
              <a:ext uri="{FF2B5EF4-FFF2-40B4-BE49-F238E27FC236}">
                <a16:creationId xmlns:a16="http://schemas.microsoft.com/office/drawing/2014/main" id="{316F1029-717C-0299-4CDA-E49C317DAC57}"/>
              </a:ext>
            </a:extLst>
          </p:cNvPr>
          <p:cNvSpPr/>
          <p:nvPr/>
        </p:nvSpPr>
        <p:spPr>
          <a:xfrm>
            <a:off x="27208415" y="5151718"/>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Floristics</a:t>
            </a:r>
          </a:p>
        </p:txBody>
      </p:sp>
      <p:sp>
        <p:nvSpPr>
          <p:cNvPr id="21" name="Rectangle: Rounded Corners 20">
            <a:extLst>
              <a:ext uri="{FF2B5EF4-FFF2-40B4-BE49-F238E27FC236}">
                <a16:creationId xmlns:a16="http://schemas.microsoft.com/office/drawing/2014/main" id="{E55F01D1-E856-5497-A3D4-8D10E097EC3A}"/>
              </a:ext>
            </a:extLst>
          </p:cNvPr>
          <p:cNvSpPr/>
          <p:nvPr/>
        </p:nvSpPr>
        <p:spPr>
          <a:xfrm>
            <a:off x="27208415" y="6367231"/>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Photopoints</a:t>
            </a:r>
          </a:p>
        </p:txBody>
      </p:sp>
      <p:sp>
        <p:nvSpPr>
          <p:cNvPr id="22" name="Rectangle: Rounded Corners 21">
            <a:extLst>
              <a:ext uri="{FF2B5EF4-FFF2-40B4-BE49-F238E27FC236}">
                <a16:creationId xmlns:a16="http://schemas.microsoft.com/office/drawing/2014/main" id="{38A908F7-830D-8BE4-7923-A92D78C9CF4A}"/>
              </a:ext>
            </a:extLst>
          </p:cNvPr>
          <p:cNvSpPr/>
          <p:nvPr/>
        </p:nvSpPr>
        <p:spPr>
          <a:xfrm>
            <a:off x="22370883" y="7567501"/>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Recruitment</a:t>
            </a:r>
          </a:p>
        </p:txBody>
      </p:sp>
      <p:sp>
        <p:nvSpPr>
          <p:cNvPr id="23" name="Rectangle: Rounded Corners 22">
            <a:extLst>
              <a:ext uri="{FF2B5EF4-FFF2-40B4-BE49-F238E27FC236}">
                <a16:creationId xmlns:a16="http://schemas.microsoft.com/office/drawing/2014/main" id="{40A84FF9-2DC4-6E69-F27D-53EDB71EB896}"/>
              </a:ext>
            </a:extLst>
          </p:cNvPr>
          <p:cNvSpPr/>
          <p:nvPr/>
        </p:nvSpPr>
        <p:spPr>
          <a:xfrm>
            <a:off x="24800879" y="8162846"/>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Vegetation mapping</a:t>
            </a:r>
          </a:p>
        </p:txBody>
      </p:sp>
      <p:sp>
        <p:nvSpPr>
          <p:cNvPr id="25" name="Rectangle: Rounded Corners 24">
            <a:extLst>
              <a:ext uri="{FF2B5EF4-FFF2-40B4-BE49-F238E27FC236}">
                <a16:creationId xmlns:a16="http://schemas.microsoft.com/office/drawing/2014/main" id="{729A0736-B26F-5A12-4477-BA44DE26380D}"/>
              </a:ext>
            </a:extLst>
          </p:cNvPr>
          <p:cNvSpPr/>
          <p:nvPr/>
        </p:nvSpPr>
        <p:spPr>
          <a:xfrm>
            <a:off x="22391629" y="8162844"/>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Targeted surveys</a:t>
            </a:r>
          </a:p>
        </p:txBody>
      </p:sp>
      <p:sp>
        <p:nvSpPr>
          <p:cNvPr id="26" name="Rectangle: Rounded Corners 25">
            <a:extLst>
              <a:ext uri="{FF2B5EF4-FFF2-40B4-BE49-F238E27FC236}">
                <a16:creationId xmlns:a16="http://schemas.microsoft.com/office/drawing/2014/main" id="{AA923DA3-F33C-BE4B-C10E-3357360E2A40}"/>
              </a:ext>
            </a:extLst>
          </p:cNvPr>
          <p:cNvSpPr/>
          <p:nvPr/>
        </p:nvSpPr>
        <p:spPr>
          <a:xfrm>
            <a:off x="24800876" y="5755722"/>
            <a:ext cx="2121912"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Interventions</a:t>
            </a:r>
          </a:p>
        </p:txBody>
      </p:sp>
      <p:sp>
        <p:nvSpPr>
          <p:cNvPr id="28" name="Rectangle: Rounded Corners 27">
            <a:extLst>
              <a:ext uri="{FF2B5EF4-FFF2-40B4-BE49-F238E27FC236}">
                <a16:creationId xmlns:a16="http://schemas.microsoft.com/office/drawing/2014/main" id="{C9674BDB-CCD1-2476-0C87-243C55CEFD5C}"/>
              </a:ext>
            </a:extLst>
          </p:cNvPr>
          <p:cNvSpPr/>
          <p:nvPr/>
        </p:nvSpPr>
        <p:spPr>
          <a:xfrm>
            <a:off x="22391625" y="6367228"/>
            <a:ext cx="2121912"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Opportune</a:t>
            </a:r>
          </a:p>
        </p:txBody>
      </p:sp>
      <p:sp>
        <p:nvSpPr>
          <p:cNvPr id="29" name="Rectangle: Rounded Corners 28">
            <a:extLst>
              <a:ext uri="{FF2B5EF4-FFF2-40B4-BE49-F238E27FC236}">
                <a16:creationId xmlns:a16="http://schemas.microsoft.com/office/drawing/2014/main" id="{B4E283C0-373D-9520-2418-F405D7BBB458}"/>
              </a:ext>
            </a:extLst>
          </p:cNvPr>
          <p:cNvSpPr/>
          <p:nvPr/>
        </p:nvSpPr>
        <p:spPr>
          <a:xfrm>
            <a:off x="27208415" y="4543872"/>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Fauna aerial surveys</a:t>
            </a:r>
          </a:p>
        </p:txBody>
      </p:sp>
      <p:sp>
        <p:nvSpPr>
          <p:cNvPr id="30" name="Rectangle: Rounded Corners 29">
            <a:extLst>
              <a:ext uri="{FF2B5EF4-FFF2-40B4-BE49-F238E27FC236}">
                <a16:creationId xmlns:a16="http://schemas.microsoft.com/office/drawing/2014/main" id="{B2A27866-723B-B0F2-F4B1-F5F1F5959368}"/>
              </a:ext>
            </a:extLst>
          </p:cNvPr>
          <p:cNvSpPr/>
          <p:nvPr/>
        </p:nvSpPr>
        <p:spPr>
          <a:xfrm>
            <a:off x="22391629" y="5140575"/>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Fauna ground counts</a:t>
            </a:r>
          </a:p>
        </p:txBody>
      </p:sp>
      <p:sp>
        <p:nvSpPr>
          <p:cNvPr id="33" name="Rectangle: Rounded Corners 32">
            <a:extLst>
              <a:ext uri="{FF2B5EF4-FFF2-40B4-BE49-F238E27FC236}">
                <a16:creationId xmlns:a16="http://schemas.microsoft.com/office/drawing/2014/main" id="{CB51E9C3-C78A-C140-3BD2-D2E3382AF106}"/>
              </a:ext>
            </a:extLst>
          </p:cNvPr>
          <p:cNvSpPr/>
          <p:nvPr/>
        </p:nvSpPr>
        <p:spPr>
          <a:xfrm>
            <a:off x="24794382" y="7571701"/>
            <a:ext cx="2121913" cy="351312"/>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Sign-based fauna surveys</a:t>
            </a:r>
          </a:p>
        </p:txBody>
      </p:sp>
      <p:sp>
        <p:nvSpPr>
          <p:cNvPr id="35" name="Rectangle: Rounded Corners 34">
            <a:extLst>
              <a:ext uri="{FF2B5EF4-FFF2-40B4-BE49-F238E27FC236}">
                <a16:creationId xmlns:a16="http://schemas.microsoft.com/office/drawing/2014/main" id="{26529185-7A09-696E-93BD-71F3DDE48277}"/>
              </a:ext>
            </a:extLst>
          </p:cNvPr>
          <p:cNvSpPr/>
          <p:nvPr/>
        </p:nvSpPr>
        <p:spPr>
          <a:xfrm>
            <a:off x="24800879" y="6367233"/>
            <a:ext cx="2121913" cy="47190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Pest fauna control activities</a:t>
            </a:r>
          </a:p>
        </p:txBody>
      </p:sp>
      <p:sp>
        <p:nvSpPr>
          <p:cNvPr id="41" name="Rectangle: Rounded Corners 40">
            <a:extLst>
              <a:ext uri="{FF2B5EF4-FFF2-40B4-BE49-F238E27FC236}">
                <a16:creationId xmlns:a16="http://schemas.microsoft.com/office/drawing/2014/main" id="{96596674-4C2C-D1CD-A524-6086F5AE3BE6}"/>
              </a:ext>
            </a:extLst>
          </p:cNvPr>
          <p:cNvSpPr/>
          <p:nvPr/>
        </p:nvSpPr>
        <p:spPr>
          <a:xfrm>
            <a:off x="22391629" y="5737883"/>
            <a:ext cx="2121913" cy="47190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Herbivory and physical damage</a:t>
            </a:r>
          </a:p>
        </p:txBody>
      </p:sp>
      <p:sp>
        <p:nvSpPr>
          <p:cNvPr id="42" name="Title 1">
            <a:extLst>
              <a:ext uri="{FF2B5EF4-FFF2-40B4-BE49-F238E27FC236}">
                <a16:creationId xmlns:a16="http://schemas.microsoft.com/office/drawing/2014/main" id="{B1EBCE53-2FFD-DACC-39A2-E3463F38C323}"/>
              </a:ext>
            </a:extLst>
          </p:cNvPr>
          <p:cNvSpPr txBox="1">
            <a:spLocks/>
          </p:cNvSpPr>
          <p:nvPr/>
        </p:nvSpPr>
        <p:spPr>
          <a:xfrm>
            <a:off x="22092443" y="10236036"/>
            <a:ext cx="7643038" cy="73096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6: Review your selected modules and check for dependencies</a:t>
            </a:r>
            <a:endParaRPr lang="en-AU" sz="2400" dirty="0">
              <a:solidFill>
                <a:srgbClr val="FF0000"/>
              </a:solidFill>
              <a:highlight>
                <a:srgbClr val="FFFF00"/>
              </a:highlight>
              <a:latin typeface="+mn-lt"/>
            </a:endParaRPr>
          </a:p>
        </p:txBody>
      </p:sp>
      <p:sp>
        <p:nvSpPr>
          <p:cNvPr id="43" name="Title 1">
            <a:extLst>
              <a:ext uri="{FF2B5EF4-FFF2-40B4-BE49-F238E27FC236}">
                <a16:creationId xmlns:a16="http://schemas.microsoft.com/office/drawing/2014/main" id="{A4DCF0B1-89DC-3558-E79C-54AB4E052BE7}"/>
              </a:ext>
            </a:extLst>
          </p:cNvPr>
          <p:cNvSpPr txBox="1">
            <a:spLocks/>
          </p:cNvSpPr>
          <p:nvPr/>
        </p:nvSpPr>
        <p:spPr>
          <a:xfrm>
            <a:off x="22115243" y="12484266"/>
            <a:ext cx="7643038" cy="103450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7: Add your project services and EMSA modules to your MERI plan</a:t>
            </a:r>
            <a:endParaRPr lang="en-AU" sz="2400" dirty="0">
              <a:solidFill>
                <a:srgbClr val="FF0000"/>
              </a:solidFill>
              <a:highlight>
                <a:srgbClr val="FFFF00"/>
              </a:highlight>
              <a:latin typeface="+mn-lt"/>
            </a:endParaRPr>
          </a:p>
        </p:txBody>
      </p:sp>
      <p:sp>
        <p:nvSpPr>
          <p:cNvPr id="44" name="Rectangle 43">
            <a:extLst>
              <a:ext uri="{FF2B5EF4-FFF2-40B4-BE49-F238E27FC236}">
                <a16:creationId xmlns:a16="http://schemas.microsoft.com/office/drawing/2014/main" id="{5C19B927-7CC6-A3AA-3C38-36FCEB60733C}"/>
              </a:ext>
            </a:extLst>
          </p:cNvPr>
          <p:cNvSpPr/>
          <p:nvPr/>
        </p:nvSpPr>
        <p:spPr>
          <a:xfrm>
            <a:off x="21973010" y="10088636"/>
            <a:ext cx="7875109" cy="204093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5" name="Rectangle 44">
            <a:extLst>
              <a:ext uri="{FF2B5EF4-FFF2-40B4-BE49-F238E27FC236}">
                <a16:creationId xmlns:a16="http://schemas.microsoft.com/office/drawing/2014/main" id="{9B0791B8-D328-5B9D-7AAA-A11BDFA58FD5}"/>
              </a:ext>
            </a:extLst>
          </p:cNvPr>
          <p:cNvSpPr/>
          <p:nvPr/>
        </p:nvSpPr>
        <p:spPr>
          <a:xfrm>
            <a:off x="21973011" y="12460724"/>
            <a:ext cx="7901510" cy="279037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7" name="TextBox 46">
            <a:extLst>
              <a:ext uri="{FF2B5EF4-FFF2-40B4-BE49-F238E27FC236}">
                <a16:creationId xmlns:a16="http://schemas.microsoft.com/office/drawing/2014/main" id="{DB511E37-F59B-FF93-974D-B87C7369C487}"/>
              </a:ext>
            </a:extLst>
          </p:cNvPr>
          <p:cNvSpPr txBox="1"/>
          <p:nvPr/>
        </p:nvSpPr>
        <p:spPr>
          <a:xfrm>
            <a:off x="22092443" y="11065807"/>
            <a:ext cx="7652385" cy="1015663"/>
          </a:xfrm>
          <a:prstGeom prst="rect">
            <a:avLst/>
          </a:prstGeom>
          <a:noFill/>
        </p:spPr>
        <p:txBody>
          <a:bodyPr wrap="square">
            <a:spAutoFit/>
          </a:bodyPr>
          <a:lstStyle/>
          <a:p>
            <a:r>
              <a:rPr lang="en-AU" sz="2000" dirty="0"/>
              <a:t>For assistance, see the </a:t>
            </a:r>
            <a:r>
              <a:rPr lang="en-AU" sz="2000" dirty="0">
                <a:hlinkClick r:id="rId3"/>
              </a:rPr>
              <a:t>EMSA decision support guidance material</a:t>
            </a:r>
            <a:r>
              <a:rPr lang="en-AU" sz="2000" dirty="0"/>
              <a:t>:</a:t>
            </a:r>
          </a:p>
          <a:p>
            <a:pPr marL="342900" indent="-342900">
              <a:buFont typeface="Arial" panose="020B0604020202020204" pitchFamily="34" charset="0"/>
              <a:buChar char="•"/>
            </a:pPr>
            <a:r>
              <a:rPr lang="en-AU" sz="2000" dirty="0">
                <a:latin typeface="+mn-lt"/>
              </a:rPr>
              <a:t>Figure 2, EMSA modules linked to plot</a:t>
            </a:r>
          </a:p>
          <a:p>
            <a:pPr marL="342900" indent="-342900">
              <a:buFont typeface="Arial" panose="020B0604020202020204" pitchFamily="34" charset="0"/>
              <a:buChar char="•"/>
            </a:pPr>
            <a:r>
              <a:rPr lang="en-AU" sz="2000" dirty="0">
                <a:latin typeface="+mn-lt"/>
              </a:rPr>
              <a:t>Figure </a:t>
            </a:r>
            <a:r>
              <a:rPr lang="en-AU" sz="2000" dirty="0"/>
              <a:t>3</a:t>
            </a:r>
            <a:r>
              <a:rPr lang="en-AU" sz="2000" dirty="0">
                <a:latin typeface="+mn-lt"/>
              </a:rPr>
              <a:t>, EMSA module links and dependencies</a:t>
            </a:r>
          </a:p>
        </p:txBody>
      </p:sp>
      <p:sp>
        <p:nvSpPr>
          <p:cNvPr id="48" name="TextBox 47">
            <a:extLst>
              <a:ext uri="{FF2B5EF4-FFF2-40B4-BE49-F238E27FC236}">
                <a16:creationId xmlns:a16="http://schemas.microsoft.com/office/drawing/2014/main" id="{56B6DDA3-AC72-69CF-11A7-EA7D3AE3C507}"/>
              </a:ext>
            </a:extLst>
          </p:cNvPr>
          <p:cNvSpPr txBox="1"/>
          <p:nvPr/>
        </p:nvSpPr>
        <p:spPr>
          <a:xfrm>
            <a:off x="22165280" y="2210881"/>
            <a:ext cx="7570201" cy="1938992"/>
          </a:xfrm>
          <a:prstGeom prst="rect">
            <a:avLst/>
          </a:prstGeom>
          <a:noFill/>
        </p:spPr>
        <p:txBody>
          <a:bodyPr wrap="square">
            <a:spAutoFit/>
          </a:bodyPr>
          <a:lstStyle/>
          <a:p>
            <a:r>
              <a:rPr lang="en-AU" sz="2000" dirty="0"/>
              <a:t>For assistance, see the </a:t>
            </a:r>
            <a:r>
              <a:rPr lang="en-AU" sz="2000" dirty="0">
                <a:hlinkClick r:id="rId3"/>
              </a:rPr>
              <a:t>EMSA decision support guidance material</a:t>
            </a:r>
            <a:r>
              <a:rPr lang="en-AU" sz="2000" dirty="0"/>
              <a:t>:</a:t>
            </a:r>
          </a:p>
          <a:p>
            <a:pPr marL="342900" indent="-342900">
              <a:buFont typeface="Arial" panose="020B0604020202020204" pitchFamily="34" charset="0"/>
              <a:buChar char="•"/>
            </a:pPr>
            <a:r>
              <a:rPr lang="en-AU" sz="2000" dirty="0">
                <a:latin typeface="+mn-lt"/>
              </a:rPr>
              <a:t>Figure 1, EMSA module groups and descriptions</a:t>
            </a:r>
          </a:p>
          <a:p>
            <a:pPr marL="342900" indent="-342900">
              <a:buFont typeface="Arial" panose="020B0604020202020204" pitchFamily="34" charset="0"/>
              <a:buChar char="•"/>
            </a:pPr>
            <a:r>
              <a:rPr lang="en-AU" sz="2000" dirty="0">
                <a:latin typeface="+mn-lt"/>
              </a:rPr>
              <a:t>Figure 4, MERIT project services and associated EMSA modules</a:t>
            </a:r>
          </a:p>
          <a:p>
            <a:r>
              <a:rPr lang="en-AU" sz="2000" dirty="0"/>
              <a:t>As well as the supporting Excel document: </a:t>
            </a:r>
          </a:p>
          <a:p>
            <a:pPr marL="342900" indent="-342900">
              <a:buFont typeface="Arial" panose="020B0604020202020204" pitchFamily="34" charset="0"/>
              <a:buChar char="•"/>
            </a:pPr>
            <a:r>
              <a:rPr lang="en-AU" sz="2000" dirty="0"/>
              <a:t>EMSA module description table </a:t>
            </a:r>
          </a:p>
          <a:p>
            <a:endParaRPr lang="en-AU" sz="2000" dirty="0">
              <a:latin typeface="+mn-lt"/>
            </a:endParaRPr>
          </a:p>
        </p:txBody>
      </p:sp>
      <p:sp>
        <p:nvSpPr>
          <p:cNvPr id="49" name="Title 1">
            <a:extLst>
              <a:ext uri="{FF2B5EF4-FFF2-40B4-BE49-F238E27FC236}">
                <a16:creationId xmlns:a16="http://schemas.microsoft.com/office/drawing/2014/main" id="{85F32B27-A80F-65D6-C35A-423AD40644C8}"/>
              </a:ext>
            </a:extLst>
          </p:cNvPr>
          <p:cNvSpPr txBox="1">
            <a:spLocks/>
          </p:cNvSpPr>
          <p:nvPr/>
        </p:nvSpPr>
        <p:spPr>
          <a:xfrm>
            <a:off x="10331724" y="2174043"/>
            <a:ext cx="9005026" cy="2304511"/>
          </a:xfrm>
          <a:prstGeom prst="rect">
            <a:avLst/>
          </a:prstGeom>
        </p:spPr>
        <p:txBody>
          <a:bodyPr vert="horz" lIns="91440" tIns="45720" rIns="91440" bIns="45720" rtlCol="0" anchor="t" anchorCtr="0">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000" b="1" dirty="0">
                <a:latin typeface="+mn-lt"/>
              </a:rPr>
              <a:t>Monitoring: </a:t>
            </a:r>
          </a:p>
          <a:p>
            <a:pPr marL="342900" indent="-342900">
              <a:buFont typeface="Arial" panose="020B0604020202020204" pitchFamily="34" charset="0"/>
              <a:buChar char="•"/>
            </a:pPr>
            <a:endParaRPr lang="en-AU" sz="2000" dirty="0">
              <a:latin typeface="+mn-lt"/>
            </a:endParaRPr>
          </a:p>
        </p:txBody>
      </p:sp>
      <p:sp>
        <p:nvSpPr>
          <p:cNvPr id="24" name="TextBox 23">
            <a:extLst>
              <a:ext uri="{FF2B5EF4-FFF2-40B4-BE49-F238E27FC236}">
                <a16:creationId xmlns:a16="http://schemas.microsoft.com/office/drawing/2014/main" id="{DBE702FC-6B00-310C-4D17-F6C32A676679}"/>
              </a:ext>
            </a:extLst>
          </p:cNvPr>
          <p:cNvSpPr txBox="1"/>
          <p:nvPr/>
        </p:nvSpPr>
        <p:spPr>
          <a:xfrm>
            <a:off x="22115243" y="9026726"/>
            <a:ext cx="7570201" cy="707886"/>
          </a:xfrm>
          <a:prstGeom prst="rect">
            <a:avLst/>
          </a:prstGeom>
          <a:noFill/>
        </p:spPr>
        <p:txBody>
          <a:bodyPr wrap="square">
            <a:spAutoFit/>
          </a:bodyPr>
          <a:lstStyle/>
          <a:p>
            <a:r>
              <a:rPr lang="en-AU" sz="2000" dirty="0">
                <a:latin typeface="+mn-lt"/>
              </a:rPr>
              <a:t>Note, the Plot Selection and </a:t>
            </a:r>
            <a:r>
              <a:rPr lang="en-AU" sz="2000" dirty="0"/>
              <a:t>Layout and </a:t>
            </a:r>
            <a:r>
              <a:rPr lang="en-AU" sz="2000" dirty="0">
                <a:latin typeface="+mn-lt"/>
              </a:rPr>
              <a:t>Opportune module are automatically available in the Monitor app.</a:t>
            </a:r>
          </a:p>
        </p:txBody>
      </p:sp>
      <p:sp>
        <p:nvSpPr>
          <p:cNvPr id="36" name="Rectangle: Rounded Corners 35">
            <a:extLst>
              <a:ext uri="{FF2B5EF4-FFF2-40B4-BE49-F238E27FC236}">
                <a16:creationId xmlns:a16="http://schemas.microsoft.com/office/drawing/2014/main" id="{4D37F948-C9B1-A86D-C156-420AC0EBA716}"/>
              </a:ext>
            </a:extLst>
          </p:cNvPr>
          <p:cNvSpPr/>
          <p:nvPr/>
        </p:nvSpPr>
        <p:spPr>
          <a:xfrm>
            <a:off x="10670299" y="12491185"/>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First Nations Australians cultural practices</a:t>
            </a:r>
          </a:p>
        </p:txBody>
      </p:sp>
      <p:sp>
        <p:nvSpPr>
          <p:cNvPr id="46" name="Rectangle 45">
            <a:extLst>
              <a:ext uri="{FF2B5EF4-FFF2-40B4-BE49-F238E27FC236}">
                <a16:creationId xmlns:a16="http://schemas.microsoft.com/office/drawing/2014/main" id="{CFC14FC4-AD7E-F548-54BE-04507F3AE727}"/>
              </a:ext>
            </a:extLst>
          </p:cNvPr>
          <p:cNvSpPr/>
          <p:nvPr/>
        </p:nvSpPr>
        <p:spPr>
          <a:xfrm>
            <a:off x="24794382" y="5676344"/>
            <a:ext cx="2255374" cy="119300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1" name="TextBox 50">
            <a:extLst>
              <a:ext uri="{FF2B5EF4-FFF2-40B4-BE49-F238E27FC236}">
                <a16:creationId xmlns:a16="http://schemas.microsoft.com/office/drawing/2014/main" id="{8F393776-3B1C-8437-0D85-58FBE407599C}"/>
              </a:ext>
            </a:extLst>
          </p:cNvPr>
          <p:cNvSpPr txBox="1"/>
          <p:nvPr/>
        </p:nvSpPr>
        <p:spPr>
          <a:xfrm>
            <a:off x="24770794" y="6305046"/>
            <a:ext cx="2180363" cy="523220"/>
          </a:xfrm>
          <a:prstGeom prst="rect">
            <a:avLst/>
          </a:prstGeom>
          <a:noFill/>
        </p:spPr>
        <p:txBody>
          <a:bodyPr wrap="square">
            <a:spAutoFit/>
          </a:bodyPr>
          <a:lstStyle/>
          <a:p>
            <a:pPr algn="ctr"/>
            <a:r>
              <a:rPr lang="en-AU" sz="1400" dirty="0">
                <a:solidFill>
                  <a:srgbClr val="FF0000"/>
                </a:solidFill>
                <a:cs typeface="Arial" panose="020B0604020202020204" pitchFamily="34" charset="0"/>
              </a:rPr>
              <a:t>Pest fauna control activities module under review</a:t>
            </a:r>
            <a:endParaRPr lang="en-AU" sz="1400" dirty="0"/>
          </a:p>
        </p:txBody>
      </p:sp>
      <p:sp>
        <p:nvSpPr>
          <p:cNvPr id="52" name="TextBox 51">
            <a:extLst>
              <a:ext uri="{FF2B5EF4-FFF2-40B4-BE49-F238E27FC236}">
                <a16:creationId xmlns:a16="http://schemas.microsoft.com/office/drawing/2014/main" id="{D3302D85-3E47-AAEF-79BD-2EA36A82A7EC}"/>
              </a:ext>
            </a:extLst>
          </p:cNvPr>
          <p:cNvSpPr txBox="1"/>
          <p:nvPr/>
        </p:nvSpPr>
        <p:spPr>
          <a:xfrm>
            <a:off x="24818185" y="5719847"/>
            <a:ext cx="2167485" cy="523220"/>
          </a:xfrm>
          <a:prstGeom prst="rect">
            <a:avLst/>
          </a:prstGeom>
          <a:noFill/>
        </p:spPr>
        <p:txBody>
          <a:bodyPr wrap="square">
            <a:spAutoFit/>
          </a:bodyPr>
          <a:lstStyle/>
          <a:p>
            <a:pPr algn="ctr"/>
            <a:r>
              <a:rPr lang="en-AU" sz="1400" dirty="0">
                <a:solidFill>
                  <a:srgbClr val="FF0000"/>
                </a:solidFill>
                <a:cs typeface="Arial" panose="020B0604020202020204" pitchFamily="34" charset="0"/>
              </a:rPr>
              <a:t>Interventions module under review</a:t>
            </a:r>
            <a:endParaRPr lang="en-AU" sz="1400" dirty="0"/>
          </a:p>
        </p:txBody>
      </p:sp>
      <p:sp>
        <p:nvSpPr>
          <p:cNvPr id="57" name="Rectangle: Rounded Corners 56">
            <a:extLst>
              <a:ext uri="{FF2B5EF4-FFF2-40B4-BE49-F238E27FC236}">
                <a16:creationId xmlns:a16="http://schemas.microsoft.com/office/drawing/2014/main" id="{DF44244F-AE3C-68F7-4268-118E3B42CEC1}"/>
              </a:ext>
            </a:extLst>
          </p:cNvPr>
          <p:cNvSpPr/>
          <p:nvPr/>
        </p:nvSpPr>
        <p:spPr>
          <a:xfrm>
            <a:off x="18657047" y="13949556"/>
            <a:ext cx="2412059" cy="658800"/>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Undertaking emergency interventions to prevent extinctions</a:t>
            </a:r>
          </a:p>
        </p:txBody>
      </p:sp>
      <p:sp>
        <p:nvSpPr>
          <p:cNvPr id="50" name="Title 1">
            <a:extLst>
              <a:ext uri="{FF2B5EF4-FFF2-40B4-BE49-F238E27FC236}">
                <a16:creationId xmlns:a16="http://schemas.microsoft.com/office/drawing/2014/main" id="{9D9F3FD1-5A68-FDA6-7367-DDEF2037EBF5}"/>
              </a:ext>
            </a:extLst>
          </p:cNvPr>
          <p:cNvSpPr txBox="1">
            <a:spLocks/>
          </p:cNvSpPr>
          <p:nvPr/>
        </p:nvSpPr>
        <p:spPr>
          <a:xfrm>
            <a:off x="805918" y="11123466"/>
            <a:ext cx="8824723" cy="60175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2: Identify actions/interventions required</a:t>
            </a:r>
            <a:endParaRPr lang="en-AU" sz="2400" i="1" dirty="0">
              <a:solidFill>
                <a:srgbClr val="FF0000"/>
              </a:solidFill>
              <a:highlight>
                <a:srgbClr val="FFFF00"/>
              </a:highlight>
              <a:latin typeface="+mn-lt"/>
            </a:endParaRPr>
          </a:p>
        </p:txBody>
      </p:sp>
      <p:sp>
        <p:nvSpPr>
          <p:cNvPr id="53" name="Title 1">
            <a:extLst>
              <a:ext uri="{FF2B5EF4-FFF2-40B4-BE49-F238E27FC236}">
                <a16:creationId xmlns:a16="http://schemas.microsoft.com/office/drawing/2014/main" id="{656E5E5A-9839-2228-FA3F-C842A68EF1F8}"/>
              </a:ext>
            </a:extLst>
          </p:cNvPr>
          <p:cNvSpPr txBox="1">
            <a:spLocks/>
          </p:cNvSpPr>
          <p:nvPr/>
        </p:nvSpPr>
        <p:spPr>
          <a:xfrm>
            <a:off x="10331729" y="1621029"/>
            <a:ext cx="8824723" cy="60175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3: Determine monitoring indicators</a:t>
            </a:r>
            <a:endParaRPr lang="en-AU" sz="2400" i="1" dirty="0">
              <a:solidFill>
                <a:srgbClr val="FF0000"/>
              </a:solidFill>
              <a:highlight>
                <a:srgbClr val="FFFF00"/>
              </a:highlight>
              <a:latin typeface="+mn-lt"/>
            </a:endParaRPr>
          </a:p>
        </p:txBody>
      </p:sp>
      <p:sp>
        <p:nvSpPr>
          <p:cNvPr id="34" name="Rectangle 33">
            <a:extLst>
              <a:ext uri="{FF2B5EF4-FFF2-40B4-BE49-F238E27FC236}">
                <a16:creationId xmlns:a16="http://schemas.microsoft.com/office/drawing/2014/main" id="{8B18EF23-FCAA-A825-1990-C3FE7351FA1D}"/>
              </a:ext>
            </a:extLst>
          </p:cNvPr>
          <p:cNvSpPr/>
          <p:nvPr/>
        </p:nvSpPr>
        <p:spPr>
          <a:xfrm>
            <a:off x="27122536" y="7467241"/>
            <a:ext cx="2295396" cy="55459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1" name="TextBox 30">
            <a:extLst>
              <a:ext uri="{FF2B5EF4-FFF2-40B4-BE49-F238E27FC236}">
                <a16:creationId xmlns:a16="http://schemas.microsoft.com/office/drawing/2014/main" id="{455B2A37-76A3-87B4-2F51-01E515055688}"/>
              </a:ext>
            </a:extLst>
          </p:cNvPr>
          <p:cNvSpPr txBox="1"/>
          <p:nvPr/>
        </p:nvSpPr>
        <p:spPr>
          <a:xfrm>
            <a:off x="27208413" y="7608774"/>
            <a:ext cx="2121912" cy="307777"/>
          </a:xfrm>
          <a:prstGeom prst="rect">
            <a:avLst/>
          </a:prstGeom>
          <a:noFill/>
        </p:spPr>
        <p:txBody>
          <a:bodyPr wrap="square">
            <a:spAutoFit/>
          </a:bodyPr>
          <a:lstStyle/>
          <a:p>
            <a:r>
              <a:rPr lang="en-AU" sz="1400" dirty="0">
                <a:solidFill>
                  <a:srgbClr val="FF0000"/>
                </a:solidFill>
                <a:cs typeface="Arial" panose="020B0604020202020204" pitchFamily="34" charset="0"/>
              </a:rPr>
              <a:t>Soils module under review</a:t>
            </a:r>
            <a:endParaRPr lang="en-AU" sz="1400" dirty="0"/>
          </a:p>
        </p:txBody>
      </p:sp>
      <p:sp>
        <p:nvSpPr>
          <p:cNvPr id="55" name="TextBox 54">
            <a:extLst>
              <a:ext uri="{FF2B5EF4-FFF2-40B4-BE49-F238E27FC236}">
                <a16:creationId xmlns:a16="http://schemas.microsoft.com/office/drawing/2014/main" id="{7ACCA018-97A1-86E5-D762-F78B616A3C5B}"/>
              </a:ext>
            </a:extLst>
          </p:cNvPr>
          <p:cNvSpPr txBox="1"/>
          <p:nvPr/>
        </p:nvSpPr>
        <p:spPr>
          <a:xfrm>
            <a:off x="22115243" y="13463768"/>
            <a:ext cx="7652385" cy="1631216"/>
          </a:xfrm>
          <a:prstGeom prst="rect">
            <a:avLst/>
          </a:prstGeom>
          <a:noFill/>
        </p:spPr>
        <p:txBody>
          <a:bodyPr wrap="square">
            <a:spAutoFit/>
          </a:bodyPr>
          <a:lstStyle/>
          <a:p>
            <a:r>
              <a:rPr lang="en-AU" sz="2000" dirty="0"/>
              <a:t>If you have any additional questions, please contact your DCCEEW contract manager or the following teams for assistance:</a:t>
            </a:r>
          </a:p>
          <a:p>
            <a:pPr marL="342900" indent="-342900">
              <a:buFont typeface="Arial" panose="020B0604020202020204" pitchFamily="34" charset="0"/>
              <a:buChar char="•"/>
            </a:pPr>
            <a:r>
              <a:rPr lang="en-AU" sz="2000" dirty="0"/>
              <a:t>MERIT team: </a:t>
            </a:r>
            <a:r>
              <a:rPr lang="en-AU" sz="2000" dirty="0">
                <a:hlinkClick r:id="rId4"/>
              </a:rPr>
              <a:t>MERIT@dcceew.gov.au</a:t>
            </a:r>
            <a:r>
              <a:rPr lang="en-AU" sz="2000" dirty="0"/>
              <a:t> </a:t>
            </a:r>
            <a:endParaRPr lang="en-AU" sz="2000" dirty="0">
              <a:latin typeface="+mn-lt"/>
            </a:endParaRPr>
          </a:p>
          <a:p>
            <a:pPr marL="342900" indent="-342900">
              <a:buFont typeface="Arial" panose="020B0604020202020204" pitchFamily="34" charset="0"/>
              <a:buChar char="•"/>
            </a:pPr>
            <a:r>
              <a:rPr lang="en-AU" sz="2000" dirty="0">
                <a:latin typeface="+mn-lt"/>
              </a:rPr>
              <a:t>Long-term Monitoring team: </a:t>
            </a:r>
            <a:r>
              <a:rPr lang="en-AU" sz="2000" dirty="0">
                <a:latin typeface="+mn-lt"/>
                <a:hlinkClick r:id="rId5"/>
              </a:rPr>
              <a:t>LTMP@dcceew.gov.au</a:t>
            </a:r>
            <a:endParaRPr lang="en-AU" sz="2000" dirty="0">
              <a:latin typeface="+mn-lt"/>
            </a:endParaRPr>
          </a:p>
          <a:p>
            <a:pPr marL="342900" indent="-342900">
              <a:buFont typeface="Arial" panose="020B0604020202020204" pitchFamily="34" charset="0"/>
              <a:buChar char="•"/>
            </a:pPr>
            <a:r>
              <a:rPr lang="en-AU" sz="2000" dirty="0">
                <a:hlinkClick r:id="rId6"/>
              </a:rPr>
              <a:t>EMSA Helpdesk</a:t>
            </a:r>
            <a:endParaRPr lang="en-AU" sz="2000" dirty="0">
              <a:latin typeface="+mn-lt"/>
            </a:endParaRPr>
          </a:p>
        </p:txBody>
      </p:sp>
    </p:spTree>
    <p:extLst>
      <p:ext uri="{BB962C8B-B14F-4D97-AF65-F5344CB8AC3E}">
        <p14:creationId xmlns:p14="http://schemas.microsoft.com/office/powerpoint/2010/main" val="1807153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TextBox 36">
            <a:extLst>
              <a:ext uri="{FF2B5EF4-FFF2-40B4-BE49-F238E27FC236}">
                <a16:creationId xmlns:a16="http://schemas.microsoft.com/office/drawing/2014/main" id="{03A56377-5D63-2873-9C59-D2C99DEB76BE}"/>
              </a:ext>
            </a:extLst>
          </p:cNvPr>
          <p:cNvSpPr txBox="1"/>
          <p:nvPr/>
        </p:nvSpPr>
        <p:spPr>
          <a:xfrm>
            <a:off x="28920124" y="15503972"/>
            <a:ext cx="1444651" cy="338554"/>
          </a:xfrm>
          <a:prstGeom prst="rect">
            <a:avLst/>
          </a:prstGeom>
          <a:noFill/>
        </p:spPr>
        <p:txBody>
          <a:bodyPr wrap="square" rtlCol="0">
            <a:spAutoFit/>
          </a:bodyPr>
          <a:lstStyle/>
          <a:p>
            <a:r>
              <a:rPr lang="en-AU" sz="1600" dirty="0">
                <a:cs typeface="Arial" panose="020B0604020202020204" pitchFamily="34" charset="0"/>
              </a:rPr>
              <a:t>Version 2.0</a:t>
            </a:r>
          </a:p>
        </p:txBody>
      </p:sp>
      <p:pic>
        <p:nvPicPr>
          <p:cNvPr id="39" name="Picture 38" descr="A black background with a black square&#10;&#10;Description automatically generated">
            <a:extLst>
              <a:ext uri="{FF2B5EF4-FFF2-40B4-BE49-F238E27FC236}">
                <a16:creationId xmlns:a16="http://schemas.microsoft.com/office/drawing/2014/main" id="{5B88D5EF-63E1-68BC-CA37-11BA318D7D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9609" y="322554"/>
            <a:ext cx="3838944" cy="805525"/>
          </a:xfrm>
          <a:prstGeom prst="rect">
            <a:avLst/>
          </a:prstGeom>
        </p:spPr>
      </p:pic>
      <p:sp>
        <p:nvSpPr>
          <p:cNvPr id="40" name="TextBox 39">
            <a:extLst>
              <a:ext uri="{FF2B5EF4-FFF2-40B4-BE49-F238E27FC236}">
                <a16:creationId xmlns:a16="http://schemas.microsoft.com/office/drawing/2014/main" id="{EA4BADC2-5265-E3C3-7B38-D7045604B5B9}"/>
              </a:ext>
            </a:extLst>
          </p:cNvPr>
          <p:cNvSpPr txBox="1"/>
          <p:nvPr/>
        </p:nvSpPr>
        <p:spPr>
          <a:xfrm>
            <a:off x="6703469" y="470015"/>
            <a:ext cx="17193713" cy="584775"/>
          </a:xfrm>
          <a:prstGeom prst="rect">
            <a:avLst/>
          </a:prstGeom>
          <a:noFill/>
        </p:spPr>
        <p:txBody>
          <a:bodyPr wrap="square" rtlCol="0">
            <a:spAutoFit/>
          </a:bodyPr>
          <a:lstStyle/>
          <a:p>
            <a:pPr algn="ctr"/>
            <a:r>
              <a:rPr lang="en-AU" sz="3200" dirty="0">
                <a:cs typeface="Arial" panose="020B0604020202020204" pitchFamily="34" charset="0"/>
              </a:rPr>
              <a:t>Example: Purple box grassy woodland TEC case study</a:t>
            </a:r>
          </a:p>
        </p:txBody>
      </p:sp>
      <p:sp>
        <p:nvSpPr>
          <p:cNvPr id="2" name="TextBox 1">
            <a:extLst>
              <a:ext uri="{FF2B5EF4-FFF2-40B4-BE49-F238E27FC236}">
                <a16:creationId xmlns:a16="http://schemas.microsoft.com/office/drawing/2014/main" id="{44F3F181-B72E-666E-E362-1D49B4E11B83}"/>
              </a:ext>
            </a:extLst>
          </p:cNvPr>
          <p:cNvSpPr txBox="1"/>
          <p:nvPr/>
        </p:nvSpPr>
        <p:spPr>
          <a:xfrm>
            <a:off x="11464871" y="15503973"/>
            <a:ext cx="7670907" cy="246221"/>
          </a:xfrm>
          <a:prstGeom prst="rect">
            <a:avLst/>
          </a:prstGeom>
          <a:noFill/>
        </p:spPr>
        <p:txBody>
          <a:bodyPr wrap="square">
            <a:spAutoFit/>
          </a:bodyPr>
          <a:lstStyle/>
          <a:p>
            <a:pPr algn="ctr">
              <a:spcAft>
                <a:spcPts val="600"/>
              </a:spcAft>
            </a:pPr>
            <a:r>
              <a:rPr lang="en-AU" sz="1000" dirty="0">
                <a:latin typeface="Calibri" panose="020F0502020204030204" pitchFamily="34" charset="0"/>
                <a:ea typeface="Calibri" panose="020F0502020204030204" pitchFamily="34" charset="0"/>
                <a:cs typeface="Times New Roman" panose="02020603050405020304" pitchFamily="18" charset="0"/>
              </a:rPr>
              <a:t>Department of Climate Change, Energy, the Environment and Water</a:t>
            </a:r>
          </a:p>
        </p:txBody>
      </p:sp>
      <p:sp>
        <p:nvSpPr>
          <p:cNvPr id="7" name="TextBox 6">
            <a:extLst>
              <a:ext uri="{FF2B5EF4-FFF2-40B4-BE49-F238E27FC236}">
                <a16:creationId xmlns:a16="http://schemas.microsoft.com/office/drawing/2014/main" id="{2B079670-C4AB-EBA6-C403-7AA370EF6394}"/>
              </a:ext>
            </a:extLst>
          </p:cNvPr>
          <p:cNvSpPr txBox="1"/>
          <p:nvPr/>
        </p:nvSpPr>
        <p:spPr>
          <a:xfrm>
            <a:off x="777866" y="2292904"/>
            <a:ext cx="8978125" cy="8094524"/>
          </a:xfrm>
          <a:prstGeom prst="rect">
            <a:avLst/>
          </a:prstGeom>
          <a:noFill/>
        </p:spPr>
        <p:txBody>
          <a:bodyPr wrap="square">
            <a:spAutoFit/>
          </a:bodyPr>
          <a:lstStyle/>
          <a:p>
            <a:endParaRPr lang="en-AU" sz="2000" b="1" dirty="0">
              <a:solidFill>
                <a:srgbClr val="000000"/>
              </a:solidFill>
            </a:endParaRPr>
          </a:p>
          <a:p>
            <a:r>
              <a:rPr lang="en-AU" sz="2000" b="1" dirty="0">
                <a:solidFill>
                  <a:srgbClr val="000000"/>
                </a:solidFill>
              </a:rPr>
              <a:t>Outcome 1</a:t>
            </a:r>
            <a:r>
              <a:rPr lang="en-AU" sz="2000" dirty="0">
                <a:solidFill>
                  <a:srgbClr val="000000"/>
                </a:solidFill>
              </a:rPr>
              <a:t>: Species and Landscapes. To mitigate new and established threats (such as feral pests and weeds) and restore habitat to support our domestic and international priorities</a:t>
            </a:r>
          </a:p>
          <a:p>
            <a:endParaRPr lang="en-AU" sz="2000" dirty="0">
              <a:solidFill>
                <a:srgbClr val="000000"/>
              </a:solidFill>
              <a:highlight>
                <a:srgbClr val="FFFF00"/>
              </a:highlight>
            </a:endParaRPr>
          </a:p>
          <a:p>
            <a:pPr algn="l"/>
            <a:r>
              <a:rPr lang="en-AU" sz="2000" b="1" dirty="0">
                <a:solidFill>
                  <a:srgbClr val="000000"/>
                </a:solidFill>
              </a:rPr>
              <a:t>Long term outcomes: </a:t>
            </a:r>
            <a:r>
              <a:rPr lang="en-AU" sz="2000" dirty="0">
                <a:solidFill>
                  <a:srgbClr val="000000"/>
                </a:solidFill>
              </a:rPr>
              <a:t>Threatened Ecological Communities (TECs) and priority places: The condition of targeted EPBC Act listed Threatened Ecological Communities and identified priority places under the </a:t>
            </a:r>
            <a:r>
              <a:rPr lang="en-AU" sz="2000" u="sng" dirty="0">
                <a:solidFill>
                  <a:srgbClr val="006A94"/>
                </a:solidFill>
                <a:hlinkClick r:id="rId3" tooltip="The Threatened Species Action Plan"/>
              </a:rPr>
              <a:t>Threatened Species Action Plan 2022-2032</a:t>
            </a:r>
            <a:r>
              <a:rPr lang="en-AU" sz="2000" dirty="0">
                <a:solidFill>
                  <a:srgbClr val="000000"/>
                </a:solidFill>
              </a:rPr>
              <a:t> is improved.</a:t>
            </a:r>
          </a:p>
          <a:p>
            <a:pPr algn="l"/>
            <a:endParaRPr lang="en-AU" sz="2000" dirty="0">
              <a:solidFill>
                <a:srgbClr val="000000"/>
              </a:solidFill>
            </a:endParaRPr>
          </a:p>
          <a:p>
            <a:r>
              <a:rPr lang="en-AU" sz="2000" b="1" dirty="0"/>
              <a:t>Project t</a:t>
            </a:r>
            <a:r>
              <a:rPr lang="en-AU" sz="2000" b="1" dirty="0">
                <a:latin typeface="+mn-lt"/>
              </a:rPr>
              <a:t>itle: </a:t>
            </a:r>
            <a:r>
              <a:rPr lang="en-AU" sz="2000" dirty="0">
                <a:latin typeface="+mn-lt"/>
              </a:rPr>
              <a:t>Conserving Purple Box Grassy Woodlands in the Central Tablelands Region, NSW.</a:t>
            </a:r>
          </a:p>
          <a:p>
            <a:endParaRPr lang="en-AU" sz="2000" dirty="0">
              <a:latin typeface="+mn-lt"/>
            </a:endParaRPr>
          </a:p>
          <a:p>
            <a:r>
              <a:rPr lang="en-AU" sz="2000" b="1" dirty="0">
                <a:latin typeface="+mn-lt"/>
              </a:rPr>
              <a:t>Project background: </a:t>
            </a:r>
            <a:r>
              <a:rPr lang="en-AU" sz="2000" dirty="0">
                <a:latin typeface="+mn-lt"/>
              </a:rPr>
              <a:t>The fictitious Purple Box (</a:t>
            </a:r>
            <a:r>
              <a:rPr lang="en-AU" sz="2000" i="1" dirty="0">
                <a:latin typeface="+mn-lt"/>
              </a:rPr>
              <a:t>Eucalyptus purpurei</a:t>
            </a:r>
            <a:r>
              <a:rPr lang="en-AU" sz="2000" dirty="0">
                <a:latin typeface="+mn-lt"/>
              </a:rPr>
              <a:t>) Grassy Woodlands is a nationally threatened ecologically community found in the Central Tablelands region of NSW. The community has </a:t>
            </a:r>
            <a:r>
              <a:rPr lang="en-US" sz="2000" dirty="0">
                <a:latin typeface="+mn-lt"/>
              </a:rPr>
              <a:t>significantly declined due to widespread clearing for agriculture, grazing of the understorey by </a:t>
            </a:r>
            <a:r>
              <a:rPr lang="en-AU" sz="2000" dirty="0">
                <a:latin typeface="+mn-lt"/>
              </a:rPr>
              <a:t>introduced species and stock, and the addition of fertilisers to promote grass growth. Firewood collection and clearing/burning of fallen timber remains an active threat. The TEC remains only in isolated patches surrounded by intensive land uses.</a:t>
            </a:r>
          </a:p>
          <a:p>
            <a:endParaRPr lang="en-AU" sz="2000" dirty="0">
              <a:latin typeface="+mn-lt"/>
            </a:endParaRPr>
          </a:p>
          <a:p>
            <a:r>
              <a:rPr lang="en-AU" sz="2000" dirty="0">
                <a:latin typeface="+mn-lt"/>
              </a:rPr>
              <a:t>This project is focused on conserving and improving the condition of remnant patches. The project will also mitigate the ongoing threat of feral herbivores by reducing grazing pressure and removing feral species (rabbits, goats). The project will run for five years from 2023-2028</a:t>
            </a:r>
            <a:endParaRPr lang="en-AU" sz="2000" dirty="0">
              <a:solidFill>
                <a:srgbClr val="000000"/>
              </a:solidFill>
              <a:latin typeface="+mn-lt"/>
            </a:endParaRPr>
          </a:p>
          <a:p>
            <a:endParaRPr lang="en-AU" sz="2000" dirty="0">
              <a:solidFill>
                <a:srgbClr val="000000"/>
              </a:solidFill>
            </a:endParaRPr>
          </a:p>
        </p:txBody>
      </p:sp>
      <p:sp>
        <p:nvSpPr>
          <p:cNvPr id="12" name="Title 1">
            <a:extLst>
              <a:ext uri="{FF2B5EF4-FFF2-40B4-BE49-F238E27FC236}">
                <a16:creationId xmlns:a16="http://schemas.microsoft.com/office/drawing/2014/main" id="{97D5E96C-0853-137A-421E-9A2014D1D5FB}"/>
              </a:ext>
            </a:extLst>
          </p:cNvPr>
          <p:cNvSpPr txBox="1">
            <a:spLocks/>
          </p:cNvSpPr>
          <p:nvPr/>
        </p:nvSpPr>
        <p:spPr>
          <a:xfrm>
            <a:off x="3200888" y="5676344"/>
            <a:ext cx="3727859" cy="605127"/>
          </a:xfrm>
          <a:prstGeom prst="rect">
            <a:avLst/>
          </a:prstGeom>
        </p:spPr>
        <p:txBody>
          <a:bodyPr vert="horz" lIns="91440" tIns="45720" rIns="91440" bIns="45720" rtlCol="0" anchor="ctr">
            <a:noAutofit/>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endParaRPr lang="en-AU" sz="2700" b="1" dirty="0">
              <a:solidFill>
                <a:srgbClr val="000000"/>
              </a:solidFill>
              <a:latin typeface="+mn-lt"/>
              <a:ea typeface="+mn-ea"/>
              <a:cs typeface="+mn-cs"/>
            </a:endParaRPr>
          </a:p>
        </p:txBody>
      </p:sp>
      <p:sp>
        <p:nvSpPr>
          <p:cNvPr id="24" name="Title 1">
            <a:extLst>
              <a:ext uri="{FF2B5EF4-FFF2-40B4-BE49-F238E27FC236}">
                <a16:creationId xmlns:a16="http://schemas.microsoft.com/office/drawing/2014/main" id="{E9DC3C36-ED42-03DB-2916-B321C87B5D09}"/>
              </a:ext>
            </a:extLst>
          </p:cNvPr>
          <p:cNvSpPr txBox="1">
            <a:spLocks/>
          </p:cNvSpPr>
          <p:nvPr/>
        </p:nvSpPr>
        <p:spPr>
          <a:xfrm>
            <a:off x="806796" y="5861511"/>
            <a:ext cx="8819997" cy="4807405"/>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pPr algn="ctr"/>
            <a:endParaRPr lang="en-AU" sz="2100" b="1" dirty="0">
              <a:latin typeface="+mn-lt"/>
            </a:endParaRPr>
          </a:p>
          <a:p>
            <a:r>
              <a:rPr lang="en-AU" sz="2100" dirty="0">
                <a:latin typeface="+mn-lt"/>
              </a:rPr>
              <a:t>.</a:t>
            </a:r>
          </a:p>
          <a:p>
            <a:endParaRPr lang="en-AU" sz="1800" dirty="0">
              <a:latin typeface="+mn-lt"/>
            </a:endParaRPr>
          </a:p>
        </p:txBody>
      </p:sp>
      <p:sp>
        <p:nvSpPr>
          <p:cNvPr id="27" name="Title 1">
            <a:extLst>
              <a:ext uri="{FF2B5EF4-FFF2-40B4-BE49-F238E27FC236}">
                <a16:creationId xmlns:a16="http://schemas.microsoft.com/office/drawing/2014/main" id="{0D328497-3059-1B13-96F1-6C9C1AC3F749}"/>
              </a:ext>
            </a:extLst>
          </p:cNvPr>
          <p:cNvSpPr txBox="1">
            <a:spLocks/>
          </p:cNvSpPr>
          <p:nvPr/>
        </p:nvSpPr>
        <p:spPr>
          <a:xfrm>
            <a:off x="752531" y="1679889"/>
            <a:ext cx="7732876" cy="60175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1: Summarise key information about the project</a:t>
            </a:r>
            <a:endParaRPr lang="en-AU" sz="2400" i="1" dirty="0">
              <a:solidFill>
                <a:srgbClr val="FF0000"/>
              </a:solidFill>
              <a:highlight>
                <a:srgbClr val="FFFF00"/>
              </a:highlight>
              <a:latin typeface="+mn-lt"/>
            </a:endParaRPr>
          </a:p>
        </p:txBody>
      </p:sp>
      <p:sp>
        <p:nvSpPr>
          <p:cNvPr id="31" name="Title 1">
            <a:extLst>
              <a:ext uri="{FF2B5EF4-FFF2-40B4-BE49-F238E27FC236}">
                <a16:creationId xmlns:a16="http://schemas.microsoft.com/office/drawing/2014/main" id="{2832B185-53DE-962C-AE75-0C4F135A0A15}"/>
              </a:ext>
            </a:extLst>
          </p:cNvPr>
          <p:cNvSpPr txBox="1">
            <a:spLocks/>
          </p:cNvSpPr>
          <p:nvPr/>
        </p:nvSpPr>
        <p:spPr>
          <a:xfrm>
            <a:off x="805918" y="11123466"/>
            <a:ext cx="8824723" cy="60175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2: Identify actions/interventions required</a:t>
            </a:r>
            <a:endParaRPr lang="en-AU" sz="2400" i="1" dirty="0">
              <a:solidFill>
                <a:srgbClr val="FF0000"/>
              </a:solidFill>
              <a:highlight>
                <a:srgbClr val="FFFF00"/>
              </a:highlight>
              <a:latin typeface="+mn-lt"/>
            </a:endParaRPr>
          </a:p>
        </p:txBody>
      </p:sp>
      <p:sp>
        <p:nvSpPr>
          <p:cNvPr id="32" name="Rectangle 31">
            <a:extLst>
              <a:ext uri="{FF2B5EF4-FFF2-40B4-BE49-F238E27FC236}">
                <a16:creationId xmlns:a16="http://schemas.microsoft.com/office/drawing/2014/main" id="{A6DDB59C-45C2-DA27-5E32-46CBCC6202ED}"/>
              </a:ext>
            </a:extLst>
          </p:cNvPr>
          <p:cNvSpPr/>
          <p:nvPr/>
        </p:nvSpPr>
        <p:spPr>
          <a:xfrm>
            <a:off x="726128" y="1620354"/>
            <a:ext cx="9033164" cy="9048558"/>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34" name="Title 1">
            <a:extLst>
              <a:ext uri="{FF2B5EF4-FFF2-40B4-BE49-F238E27FC236}">
                <a16:creationId xmlns:a16="http://schemas.microsoft.com/office/drawing/2014/main" id="{9327648A-D643-FFC5-3B5B-8B90961CF2A0}"/>
              </a:ext>
            </a:extLst>
          </p:cNvPr>
          <p:cNvSpPr txBox="1">
            <a:spLocks/>
          </p:cNvSpPr>
          <p:nvPr/>
        </p:nvSpPr>
        <p:spPr>
          <a:xfrm>
            <a:off x="10331729" y="1621029"/>
            <a:ext cx="8824723" cy="60175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3: Determine monitoring indicators</a:t>
            </a:r>
            <a:endParaRPr lang="en-AU" sz="2400" i="1" dirty="0">
              <a:solidFill>
                <a:srgbClr val="FF0000"/>
              </a:solidFill>
              <a:highlight>
                <a:srgbClr val="FFFF00"/>
              </a:highlight>
              <a:latin typeface="+mn-lt"/>
            </a:endParaRPr>
          </a:p>
        </p:txBody>
      </p:sp>
      <p:sp>
        <p:nvSpPr>
          <p:cNvPr id="36" name="Title 1">
            <a:extLst>
              <a:ext uri="{FF2B5EF4-FFF2-40B4-BE49-F238E27FC236}">
                <a16:creationId xmlns:a16="http://schemas.microsoft.com/office/drawing/2014/main" id="{94B11E62-ED7A-2898-7F98-EDC6DAEE41BB}"/>
              </a:ext>
            </a:extLst>
          </p:cNvPr>
          <p:cNvSpPr txBox="1">
            <a:spLocks/>
          </p:cNvSpPr>
          <p:nvPr/>
        </p:nvSpPr>
        <p:spPr>
          <a:xfrm>
            <a:off x="10331724" y="2174043"/>
            <a:ext cx="10966176" cy="2304511"/>
          </a:xfrm>
          <a:prstGeom prst="rect">
            <a:avLst/>
          </a:prstGeom>
        </p:spPr>
        <p:txBody>
          <a:bodyPr vert="horz" lIns="91440" tIns="45720" rIns="91440" bIns="45720" rtlCol="0" anchor="t" anchorCtr="0">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000" b="1" dirty="0">
                <a:latin typeface="+mn-lt"/>
              </a:rPr>
              <a:t>Monitoring: </a:t>
            </a:r>
          </a:p>
          <a:p>
            <a:pPr marL="342900" indent="-342900">
              <a:buFont typeface="Arial" panose="020B0604020202020204" pitchFamily="34" charset="0"/>
              <a:buChar char="•"/>
            </a:pPr>
            <a:r>
              <a:rPr lang="en-AU" sz="2000" dirty="0">
                <a:latin typeface="+mn-lt"/>
              </a:rPr>
              <a:t>Survey remnants to ensure they meet the TEC requirements (overstorey, midstorey and understorey species composition and cover requirements, patch size requirements, tree diameter and hollow number requirements).</a:t>
            </a:r>
          </a:p>
          <a:p>
            <a:pPr marL="342900" indent="-342900">
              <a:buFont typeface="Arial" panose="020B0604020202020204" pitchFamily="34" charset="0"/>
              <a:buChar char="•"/>
            </a:pPr>
            <a:r>
              <a:rPr lang="en-AU" sz="2000" dirty="0">
                <a:latin typeface="+mn-lt"/>
              </a:rPr>
              <a:t>Establish baseline condition of each remnant patch.</a:t>
            </a:r>
          </a:p>
          <a:p>
            <a:pPr marL="342900" indent="-342900">
              <a:buFont typeface="Arial" panose="020B0604020202020204" pitchFamily="34" charset="0"/>
              <a:buChar char="•"/>
            </a:pPr>
            <a:r>
              <a:rPr lang="en-AU" sz="2000" dirty="0">
                <a:latin typeface="+mn-lt"/>
              </a:rPr>
              <a:t>Establish baseline surveys to identify threats (including weeds and pest fauna) and severity of impacts.</a:t>
            </a:r>
          </a:p>
          <a:p>
            <a:pPr marL="342900" indent="-342900">
              <a:buFont typeface="Arial" panose="020B0604020202020204" pitchFamily="34" charset="0"/>
              <a:buChar char="•"/>
            </a:pPr>
            <a:r>
              <a:rPr lang="en-AU" sz="2000" dirty="0">
                <a:latin typeface="+mn-lt"/>
              </a:rPr>
              <a:t>Conduct follow up surveys to identify any changes in condition after implementing control activities. </a:t>
            </a:r>
          </a:p>
        </p:txBody>
      </p:sp>
      <p:sp>
        <p:nvSpPr>
          <p:cNvPr id="38" name="Rectangle 37">
            <a:extLst>
              <a:ext uri="{FF2B5EF4-FFF2-40B4-BE49-F238E27FC236}">
                <a16:creationId xmlns:a16="http://schemas.microsoft.com/office/drawing/2014/main" id="{3AC984A9-9AAF-4BC0-1230-6BCE3B584633}"/>
              </a:ext>
            </a:extLst>
          </p:cNvPr>
          <p:cNvSpPr/>
          <p:nvPr/>
        </p:nvSpPr>
        <p:spPr>
          <a:xfrm>
            <a:off x="726129" y="11119623"/>
            <a:ext cx="9045899" cy="2800282"/>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4" name="Rectangle 53">
            <a:extLst>
              <a:ext uri="{FF2B5EF4-FFF2-40B4-BE49-F238E27FC236}">
                <a16:creationId xmlns:a16="http://schemas.microsoft.com/office/drawing/2014/main" id="{DAF0D81B-E802-DFE1-3F7F-DF2B68DF5396}"/>
              </a:ext>
            </a:extLst>
          </p:cNvPr>
          <p:cNvSpPr/>
          <p:nvPr/>
        </p:nvSpPr>
        <p:spPr>
          <a:xfrm>
            <a:off x="10292973" y="1624935"/>
            <a:ext cx="11132820" cy="3054841"/>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56" name="Title 1">
            <a:extLst>
              <a:ext uri="{FF2B5EF4-FFF2-40B4-BE49-F238E27FC236}">
                <a16:creationId xmlns:a16="http://schemas.microsoft.com/office/drawing/2014/main" id="{574BD0F2-1E68-1AFF-B037-23E0BF616B99}"/>
              </a:ext>
            </a:extLst>
          </p:cNvPr>
          <p:cNvSpPr txBox="1">
            <a:spLocks/>
          </p:cNvSpPr>
          <p:nvPr/>
        </p:nvSpPr>
        <p:spPr>
          <a:xfrm>
            <a:off x="10462663" y="5139970"/>
            <a:ext cx="8517113" cy="60175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4: Select project services (refer to Steps 2 and 3)</a:t>
            </a:r>
            <a:endParaRPr lang="en-AU" sz="2400" dirty="0">
              <a:solidFill>
                <a:srgbClr val="FF0000"/>
              </a:solidFill>
              <a:highlight>
                <a:srgbClr val="FFFF00"/>
              </a:highlight>
              <a:latin typeface="+mn-lt"/>
            </a:endParaRPr>
          </a:p>
        </p:txBody>
      </p:sp>
      <p:sp>
        <p:nvSpPr>
          <p:cNvPr id="59" name="Rectangle 58">
            <a:extLst>
              <a:ext uri="{FF2B5EF4-FFF2-40B4-BE49-F238E27FC236}">
                <a16:creationId xmlns:a16="http://schemas.microsoft.com/office/drawing/2014/main" id="{BDE30B3E-75C5-BA21-C2FF-078A5B1D1FC8}"/>
              </a:ext>
            </a:extLst>
          </p:cNvPr>
          <p:cNvSpPr/>
          <p:nvPr/>
        </p:nvSpPr>
        <p:spPr>
          <a:xfrm>
            <a:off x="10292973" y="5034845"/>
            <a:ext cx="11132820" cy="10216252"/>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86" name="Rectangle: Rounded Corners 85">
            <a:extLst>
              <a:ext uri="{FF2B5EF4-FFF2-40B4-BE49-F238E27FC236}">
                <a16:creationId xmlns:a16="http://schemas.microsoft.com/office/drawing/2014/main" id="{62E16232-7A0A-4F41-57F2-7E6F485A5D9A}"/>
              </a:ext>
            </a:extLst>
          </p:cNvPr>
          <p:cNvSpPr/>
          <p:nvPr/>
        </p:nvSpPr>
        <p:spPr>
          <a:xfrm>
            <a:off x="13299778" y="6212869"/>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Community/stakeholder engagement</a:t>
            </a:r>
          </a:p>
        </p:txBody>
      </p:sp>
      <p:sp>
        <p:nvSpPr>
          <p:cNvPr id="88" name="TextBox 87">
            <a:extLst>
              <a:ext uri="{FF2B5EF4-FFF2-40B4-BE49-F238E27FC236}">
                <a16:creationId xmlns:a16="http://schemas.microsoft.com/office/drawing/2014/main" id="{BFB01DC6-0994-F45F-9F30-1A5816D960DC}"/>
              </a:ext>
            </a:extLst>
          </p:cNvPr>
          <p:cNvSpPr txBox="1"/>
          <p:nvPr/>
        </p:nvSpPr>
        <p:spPr>
          <a:xfrm>
            <a:off x="14173093" y="5695998"/>
            <a:ext cx="3323108" cy="400110"/>
          </a:xfrm>
          <a:prstGeom prst="rect">
            <a:avLst/>
          </a:prstGeom>
          <a:noFill/>
        </p:spPr>
        <p:txBody>
          <a:bodyPr wrap="square" rtlCol="0">
            <a:spAutoFit/>
          </a:bodyPr>
          <a:lstStyle/>
          <a:p>
            <a:pPr algn="ctr"/>
            <a:r>
              <a:rPr lang="en-AU" sz="2000" b="1" dirty="0">
                <a:cs typeface="Arial" panose="020B0604020202020204" pitchFamily="34" charset="0"/>
              </a:rPr>
              <a:t>Service type: Planning</a:t>
            </a:r>
          </a:p>
        </p:txBody>
      </p:sp>
      <p:sp>
        <p:nvSpPr>
          <p:cNvPr id="93" name="Rectangle: Rounded Corners 92">
            <a:extLst>
              <a:ext uri="{FF2B5EF4-FFF2-40B4-BE49-F238E27FC236}">
                <a16:creationId xmlns:a16="http://schemas.microsoft.com/office/drawing/2014/main" id="{E052A95F-D3A7-E300-FDBA-885E13AC712A}"/>
              </a:ext>
            </a:extLst>
          </p:cNvPr>
          <p:cNvSpPr/>
          <p:nvPr/>
        </p:nvSpPr>
        <p:spPr>
          <a:xfrm>
            <a:off x="15916936" y="6201369"/>
            <a:ext cx="2412059" cy="442496"/>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Identifying and prioritising the location of potential sites</a:t>
            </a:r>
          </a:p>
        </p:txBody>
      </p:sp>
      <p:sp>
        <p:nvSpPr>
          <p:cNvPr id="94" name="TextBox 93">
            <a:extLst>
              <a:ext uri="{FF2B5EF4-FFF2-40B4-BE49-F238E27FC236}">
                <a16:creationId xmlns:a16="http://schemas.microsoft.com/office/drawing/2014/main" id="{AFE9AA2A-7572-4773-36FD-1A3C299EF43A}"/>
              </a:ext>
            </a:extLst>
          </p:cNvPr>
          <p:cNvSpPr txBox="1"/>
          <p:nvPr/>
        </p:nvSpPr>
        <p:spPr>
          <a:xfrm>
            <a:off x="14173093" y="7218068"/>
            <a:ext cx="3323108" cy="400110"/>
          </a:xfrm>
          <a:prstGeom prst="rect">
            <a:avLst/>
          </a:prstGeom>
          <a:noFill/>
        </p:spPr>
        <p:txBody>
          <a:bodyPr wrap="square" rtlCol="0">
            <a:spAutoFit/>
          </a:bodyPr>
          <a:lstStyle/>
          <a:p>
            <a:pPr algn="ctr"/>
            <a:r>
              <a:rPr lang="en-AU" sz="2000" b="1" dirty="0">
                <a:cs typeface="Arial" panose="020B0604020202020204" pitchFamily="34" charset="0"/>
              </a:rPr>
              <a:t>Service type: Initiation</a:t>
            </a:r>
          </a:p>
        </p:txBody>
      </p:sp>
      <p:sp>
        <p:nvSpPr>
          <p:cNvPr id="101" name="Rectangle: Rounded Corners 100">
            <a:extLst>
              <a:ext uri="{FF2B5EF4-FFF2-40B4-BE49-F238E27FC236}">
                <a16:creationId xmlns:a16="http://schemas.microsoft.com/office/drawing/2014/main" id="{5FADCA15-79C2-71A7-2F23-651CA1734762}"/>
              </a:ext>
            </a:extLst>
          </p:cNvPr>
          <p:cNvSpPr/>
          <p:nvPr/>
        </p:nvSpPr>
        <p:spPr>
          <a:xfrm>
            <a:off x="10670300" y="7738682"/>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Fauna survey</a:t>
            </a:r>
          </a:p>
        </p:txBody>
      </p:sp>
      <p:sp>
        <p:nvSpPr>
          <p:cNvPr id="103" name="Rectangle: Rounded Corners 102">
            <a:extLst>
              <a:ext uri="{FF2B5EF4-FFF2-40B4-BE49-F238E27FC236}">
                <a16:creationId xmlns:a16="http://schemas.microsoft.com/office/drawing/2014/main" id="{8BF955D6-F95C-5078-3B04-A96ADD611E0A}"/>
              </a:ext>
            </a:extLst>
          </p:cNvPr>
          <p:cNvSpPr/>
          <p:nvPr/>
        </p:nvSpPr>
        <p:spPr>
          <a:xfrm>
            <a:off x="13330009" y="7733662"/>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Flora survey</a:t>
            </a:r>
          </a:p>
        </p:txBody>
      </p:sp>
      <p:sp>
        <p:nvSpPr>
          <p:cNvPr id="104" name="Rectangle: Rounded Corners 103">
            <a:extLst>
              <a:ext uri="{FF2B5EF4-FFF2-40B4-BE49-F238E27FC236}">
                <a16:creationId xmlns:a16="http://schemas.microsoft.com/office/drawing/2014/main" id="{E5DE78F9-CCE2-3EB6-3EAB-9CF8F4C029F0}"/>
              </a:ext>
            </a:extLst>
          </p:cNvPr>
          <p:cNvSpPr/>
          <p:nvPr/>
        </p:nvSpPr>
        <p:spPr>
          <a:xfrm>
            <a:off x="15989716" y="7733049"/>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Farm management survey</a:t>
            </a:r>
          </a:p>
        </p:txBody>
      </p:sp>
      <p:sp>
        <p:nvSpPr>
          <p:cNvPr id="105" name="Rectangle: Rounded Corners 104">
            <a:extLst>
              <a:ext uri="{FF2B5EF4-FFF2-40B4-BE49-F238E27FC236}">
                <a16:creationId xmlns:a16="http://schemas.microsoft.com/office/drawing/2014/main" id="{31385D48-44A3-8FFF-0ABC-1CED39234FF4}"/>
              </a:ext>
            </a:extLst>
          </p:cNvPr>
          <p:cNvSpPr/>
          <p:nvPr/>
        </p:nvSpPr>
        <p:spPr>
          <a:xfrm>
            <a:off x="18649423" y="7728029"/>
            <a:ext cx="2412059" cy="442496"/>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Habitat condition assessment survey</a:t>
            </a:r>
          </a:p>
        </p:txBody>
      </p:sp>
      <p:sp>
        <p:nvSpPr>
          <p:cNvPr id="106" name="Rectangle: Rounded Corners 105">
            <a:extLst>
              <a:ext uri="{FF2B5EF4-FFF2-40B4-BE49-F238E27FC236}">
                <a16:creationId xmlns:a16="http://schemas.microsoft.com/office/drawing/2014/main" id="{A5EB7014-274A-D61B-122F-DF20417F3A04}"/>
              </a:ext>
            </a:extLst>
          </p:cNvPr>
          <p:cNvSpPr/>
          <p:nvPr/>
        </p:nvSpPr>
        <p:spPr>
          <a:xfrm>
            <a:off x="10670299" y="8525412"/>
            <a:ext cx="2412059" cy="442496"/>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Pest animal survey</a:t>
            </a:r>
          </a:p>
        </p:txBody>
      </p:sp>
      <p:sp>
        <p:nvSpPr>
          <p:cNvPr id="107" name="Rectangle: Rounded Corners 106">
            <a:extLst>
              <a:ext uri="{FF2B5EF4-FFF2-40B4-BE49-F238E27FC236}">
                <a16:creationId xmlns:a16="http://schemas.microsoft.com/office/drawing/2014/main" id="{CD5E1AB9-328C-1EC8-886E-62CF786A0ACA}"/>
              </a:ext>
            </a:extLst>
          </p:cNvPr>
          <p:cNvSpPr/>
          <p:nvPr/>
        </p:nvSpPr>
        <p:spPr>
          <a:xfrm>
            <a:off x="13330007" y="8520392"/>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Seed germination/plant survival survey</a:t>
            </a:r>
          </a:p>
        </p:txBody>
      </p:sp>
      <p:sp>
        <p:nvSpPr>
          <p:cNvPr id="108" name="Rectangle: Rounded Corners 107">
            <a:extLst>
              <a:ext uri="{FF2B5EF4-FFF2-40B4-BE49-F238E27FC236}">
                <a16:creationId xmlns:a16="http://schemas.microsoft.com/office/drawing/2014/main" id="{92D77F55-854C-7FD2-4C24-6300C8DC5417}"/>
              </a:ext>
            </a:extLst>
          </p:cNvPr>
          <p:cNvSpPr/>
          <p:nvPr/>
        </p:nvSpPr>
        <p:spPr>
          <a:xfrm>
            <a:off x="15989715" y="8519778"/>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Skills and knowledge survey</a:t>
            </a:r>
          </a:p>
        </p:txBody>
      </p:sp>
      <p:sp>
        <p:nvSpPr>
          <p:cNvPr id="109" name="Rectangle: Rounded Corners 108">
            <a:extLst>
              <a:ext uri="{FF2B5EF4-FFF2-40B4-BE49-F238E27FC236}">
                <a16:creationId xmlns:a16="http://schemas.microsoft.com/office/drawing/2014/main" id="{3C8DD23C-D067-0E67-857D-2FADB2C1458D}"/>
              </a:ext>
            </a:extLst>
          </p:cNvPr>
          <p:cNvSpPr/>
          <p:nvPr/>
        </p:nvSpPr>
        <p:spPr>
          <a:xfrm>
            <a:off x="18649423" y="8514758"/>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Soil testing</a:t>
            </a:r>
          </a:p>
        </p:txBody>
      </p:sp>
      <p:sp>
        <p:nvSpPr>
          <p:cNvPr id="110" name="Rectangle: Rounded Corners 109">
            <a:extLst>
              <a:ext uri="{FF2B5EF4-FFF2-40B4-BE49-F238E27FC236}">
                <a16:creationId xmlns:a16="http://schemas.microsoft.com/office/drawing/2014/main" id="{0D3EE56A-EA81-9CB7-E5AF-9C39133FAF52}"/>
              </a:ext>
            </a:extLst>
          </p:cNvPr>
          <p:cNvSpPr/>
          <p:nvPr/>
        </p:nvSpPr>
        <p:spPr>
          <a:xfrm>
            <a:off x="11930564" y="9306591"/>
            <a:ext cx="2412059" cy="442496"/>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Synthesising and finalising baseline data</a:t>
            </a:r>
          </a:p>
        </p:txBody>
      </p:sp>
      <p:sp>
        <p:nvSpPr>
          <p:cNvPr id="111" name="Rectangle: Rounded Corners 110">
            <a:extLst>
              <a:ext uri="{FF2B5EF4-FFF2-40B4-BE49-F238E27FC236}">
                <a16:creationId xmlns:a16="http://schemas.microsoft.com/office/drawing/2014/main" id="{DD450131-85C4-98E3-72EC-7F51673260F6}"/>
              </a:ext>
            </a:extLst>
          </p:cNvPr>
          <p:cNvSpPr/>
          <p:nvPr/>
        </p:nvSpPr>
        <p:spPr>
          <a:xfrm>
            <a:off x="14590272" y="9305090"/>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Water quality survey</a:t>
            </a:r>
          </a:p>
        </p:txBody>
      </p:sp>
      <p:sp>
        <p:nvSpPr>
          <p:cNvPr id="112" name="Rectangle: Rounded Corners 111">
            <a:extLst>
              <a:ext uri="{FF2B5EF4-FFF2-40B4-BE49-F238E27FC236}">
                <a16:creationId xmlns:a16="http://schemas.microsoft.com/office/drawing/2014/main" id="{EFC0324F-0EAF-8BAB-BE45-B2918E2CE789}"/>
              </a:ext>
            </a:extLst>
          </p:cNvPr>
          <p:cNvSpPr/>
          <p:nvPr/>
        </p:nvSpPr>
        <p:spPr>
          <a:xfrm>
            <a:off x="17249981" y="9300070"/>
            <a:ext cx="2412059" cy="442496"/>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Weed distribution survey</a:t>
            </a:r>
          </a:p>
        </p:txBody>
      </p:sp>
      <p:sp>
        <p:nvSpPr>
          <p:cNvPr id="113" name="TextBox 112">
            <a:extLst>
              <a:ext uri="{FF2B5EF4-FFF2-40B4-BE49-F238E27FC236}">
                <a16:creationId xmlns:a16="http://schemas.microsoft.com/office/drawing/2014/main" id="{C1725927-7F1D-31D2-12CB-151A0381BBA0}"/>
              </a:ext>
            </a:extLst>
          </p:cNvPr>
          <p:cNvSpPr txBox="1"/>
          <p:nvPr/>
        </p:nvSpPr>
        <p:spPr>
          <a:xfrm>
            <a:off x="12954054" y="10312199"/>
            <a:ext cx="5684495" cy="400110"/>
          </a:xfrm>
          <a:prstGeom prst="rect">
            <a:avLst/>
          </a:prstGeom>
          <a:noFill/>
        </p:spPr>
        <p:txBody>
          <a:bodyPr wrap="square" rtlCol="0">
            <a:spAutoFit/>
          </a:bodyPr>
          <a:lstStyle/>
          <a:p>
            <a:pPr algn="ctr"/>
            <a:r>
              <a:rPr lang="en-AU" sz="2000" b="1" dirty="0">
                <a:cs typeface="Arial" panose="020B0604020202020204" pitchFamily="34" charset="0"/>
              </a:rPr>
              <a:t>Service type: Implementation</a:t>
            </a:r>
          </a:p>
        </p:txBody>
      </p:sp>
      <p:sp>
        <p:nvSpPr>
          <p:cNvPr id="133" name="Title 1">
            <a:extLst>
              <a:ext uri="{FF2B5EF4-FFF2-40B4-BE49-F238E27FC236}">
                <a16:creationId xmlns:a16="http://schemas.microsoft.com/office/drawing/2014/main" id="{0C98BEB7-8493-511B-D2B2-8A3CD18683E9}"/>
              </a:ext>
            </a:extLst>
          </p:cNvPr>
          <p:cNvSpPr txBox="1">
            <a:spLocks/>
          </p:cNvSpPr>
          <p:nvPr/>
        </p:nvSpPr>
        <p:spPr>
          <a:xfrm>
            <a:off x="22115243" y="1702403"/>
            <a:ext cx="7732876" cy="601619"/>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5: Select EMSA modules (refer to Steps 2-4)</a:t>
            </a:r>
            <a:endParaRPr lang="en-AU" sz="2400" dirty="0">
              <a:solidFill>
                <a:srgbClr val="FF0000"/>
              </a:solidFill>
              <a:highlight>
                <a:srgbClr val="FFFF00"/>
              </a:highlight>
              <a:latin typeface="+mn-lt"/>
            </a:endParaRPr>
          </a:p>
        </p:txBody>
      </p:sp>
      <p:sp>
        <p:nvSpPr>
          <p:cNvPr id="134" name="Rectangle 133">
            <a:extLst>
              <a:ext uri="{FF2B5EF4-FFF2-40B4-BE49-F238E27FC236}">
                <a16:creationId xmlns:a16="http://schemas.microsoft.com/office/drawing/2014/main" id="{B420D282-32CD-8725-76A1-82020262DB47}"/>
              </a:ext>
            </a:extLst>
          </p:cNvPr>
          <p:cNvSpPr/>
          <p:nvPr/>
        </p:nvSpPr>
        <p:spPr>
          <a:xfrm>
            <a:off x="21973011" y="1620354"/>
            <a:ext cx="7857834" cy="8104757"/>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35" name="Rectangle: Rounded Corners 134">
            <a:extLst>
              <a:ext uri="{FF2B5EF4-FFF2-40B4-BE49-F238E27FC236}">
                <a16:creationId xmlns:a16="http://schemas.microsoft.com/office/drawing/2014/main" id="{D4DFCA8B-334E-39E6-45E4-9085522B67C4}"/>
              </a:ext>
            </a:extLst>
          </p:cNvPr>
          <p:cNvSpPr/>
          <p:nvPr/>
        </p:nvSpPr>
        <p:spPr>
          <a:xfrm>
            <a:off x="27208412" y="7585059"/>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Soils</a:t>
            </a:r>
          </a:p>
        </p:txBody>
      </p:sp>
      <p:sp>
        <p:nvSpPr>
          <p:cNvPr id="136" name="Rectangle: Rounded Corners 135">
            <a:extLst>
              <a:ext uri="{FF2B5EF4-FFF2-40B4-BE49-F238E27FC236}">
                <a16:creationId xmlns:a16="http://schemas.microsoft.com/office/drawing/2014/main" id="{49F41D92-8BFF-D0C4-3F05-5000DCCC4B11}"/>
              </a:ext>
            </a:extLst>
          </p:cNvPr>
          <p:cNvSpPr/>
          <p:nvPr/>
        </p:nvSpPr>
        <p:spPr>
          <a:xfrm>
            <a:off x="24800879" y="5149346"/>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Fire severity</a:t>
            </a:r>
          </a:p>
        </p:txBody>
      </p:sp>
      <p:sp>
        <p:nvSpPr>
          <p:cNvPr id="137" name="Rectangle: Rounded Corners 136">
            <a:extLst>
              <a:ext uri="{FF2B5EF4-FFF2-40B4-BE49-F238E27FC236}">
                <a16:creationId xmlns:a16="http://schemas.microsoft.com/office/drawing/2014/main" id="{8D518195-18E1-6438-330C-9A4B62A846D2}"/>
              </a:ext>
            </a:extLst>
          </p:cNvPr>
          <p:cNvSpPr/>
          <p:nvPr/>
        </p:nvSpPr>
        <p:spPr>
          <a:xfrm>
            <a:off x="24800879" y="3936601"/>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Camera trapping</a:t>
            </a:r>
          </a:p>
        </p:txBody>
      </p:sp>
      <p:sp>
        <p:nvSpPr>
          <p:cNvPr id="138" name="Rectangle: Rounded Corners 137">
            <a:extLst>
              <a:ext uri="{FF2B5EF4-FFF2-40B4-BE49-F238E27FC236}">
                <a16:creationId xmlns:a16="http://schemas.microsoft.com/office/drawing/2014/main" id="{8124B754-6F4E-2FF6-9139-2E21EA18215A}"/>
              </a:ext>
            </a:extLst>
          </p:cNvPr>
          <p:cNvSpPr/>
          <p:nvPr/>
        </p:nvSpPr>
        <p:spPr>
          <a:xfrm>
            <a:off x="27208413" y="8162844"/>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Vertebrate fauna</a:t>
            </a:r>
          </a:p>
        </p:txBody>
      </p:sp>
      <p:sp>
        <p:nvSpPr>
          <p:cNvPr id="139" name="Rectangle: Rounded Corners 138">
            <a:extLst>
              <a:ext uri="{FF2B5EF4-FFF2-40B4-BE49-F238E27FC236}">
                <a16:creationId xmlns:a16="http://schemas.microsoft.com/office/drawing/2014/main" id="{F15408CA-1EA6-3E4B-DCBB-A28157A3AD77}"/>
              </a:ext>
            </a:extLst>
          </p:cNvPr>
          <p:cNvSpPr/>
          <p:nvPr/>
        </p:nvSpPr>
        <p:spPr>
          <a:xfrm>
            <a:off x="27211728" y="5755722"/>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Invertebrate fauna</a:t>
            </a:r>
          </a:p>
        </p:txBody>
      </p:sp>
      <p:sp>
        <p:nvSpPr>
          <p:cNvPr id="140" name="Rectangle: Rounded Corners 139">
            <a:extLst>
              <a:ext uri="{FF2B5EF4-FFF2-40B4-BE49-F238E27FC236}">
                <a16:creationId xmlns:a16="http://schemas.microsoft.com/office/drawing/2014/main" id="{257A038D-2085-3A77-9049-CE96A6F1605C}"/>
              </a:ext>
            </a:extLst>
          </p:cNvPr>
          <p:cNvSpPr/>
          <p:nvPr/>
        </p:nvSpPr>
        <p:spPr>
          <a:xfrm>
            <a:off x="22391629" y="4543272"/>
            <a:ext cx="2121913" cy="355211"/>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Condition</a:t>
            </a:r>
          </a:p>
        </p:txBody>
      </p:sp>
      <p:sp>
        <p:nvSpPr>
          <p:cNvPr id="141" name="Rectangle: Rounded Corners 140">
            <a:extLst>
              <a:ext uri="{FF2B5EF4-FFF2-40B4-BE49-F238E27FC236}">
                <a16:creationId xmlns:a16="http://schemas.microsoft.com/office/drawing/2014/main" id="{718AF9CA-D93D-6C8D-AB00-4179B5C16BA8}"/>
              </a:ext>
            </a:extLst>
          </p:cNvPr>
          <p:cNvSpPr/>
          <p:nvPr/>
        </p:nvSpPr>
        <p:spPr>
          <a:xfrm>
            <a:off x="27208415" y="6964630"/>
            <a:ext cx="2121913" cy="355211"/>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Plot selection and layout</a:t>
            </a:r>
          </a:p>
        </p:txBody>
      </p:sp>
      <p:sp>
        <p:nvSpPr>
          <p:cNvPr id="142" name="Rectangle: Rounded Corners 141">
            <a:extLst>
              <a:ext uri="{FF2B5EF4-FFF2-40B4-BE49-F238E27FC236}">
                <a16:creationId xmlns:a16="http://schemas.microsoft.com/office/drawing/2014/main" id="{0585FBA9-E003-1E4F-178B-632A3F80750B}"/>
              </a:ext>
            </a:extLst>
          </p:cNvPr>
          <p:cNvSpPr/>
          <p:nvPr/>
        </p:nvSpPr>
        <p:spPr>
          <a:xfrm>
            <a:off x="24794383" y="6968157"/>
            <a:ext cx="2121913" cy="355211"/>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Plot description</a:t>
            </a:r>
          </a:p>
        </p:txBody>
      </p:sp>
      <p:sp>
        <p:nvSpPr>
          <p:cNvPr id="143" name="Rectangle: Rounded Corners 142">
            <a:extLst>
              <a:ext uri="{FF2B5EF4-FFF2-40B4-BE49-F238E27FC236}">
                <a16:creationId xmlns:a16="http://schemas.microsoft.com/office/drawing/2014/main" id="{8D2D9F6E-A6A9-7A8E-2258-4E6C028799B6}"/>
              </a:ext>
            </a:extLst>
          </p:cNvPr>
          <p:cNvSpPr/>
          <p:nvPr/>
        </p:nvSpPr>
        <p:spPr>
          <a:xfrm>
            <a:off x="24800879" y="4542977"/>
            <a:ext cx="2121913" cy="355211"/>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Cover</a:t>
            </a:r>
          </a:p>
        </p:txBody>
      </p:sp>
      <p:sp>
        <p:nvSpPr>
          <p:cNvPr id="144" name="Rectangle: Rounded Corners 143">
            <a:extLst>
              <a:ext uri="{FF2B5EF4-FFF2-40B4-BE49-F238E27FC236}">
                <a16:creationId xmlns:a16="http://schemas.microsoft.com/office/drawing/2014/main" id="{A427C495-F436-31C2-E0B1-578F0AA75405}"/>
              </a:ext>
            </a:extLst>
          </p:cNvPr>
          <p:cNvSpPr/>
          <p:nvPr/>
        </p:nvSpPr>
        <p:spPr>
          <a:xfrm>
            <a:off x="22394311" y="3940650"/>
            <a:ext cx="2121913" cy="355208"/>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Basal area</a:t>
            </a:r>
          </a:p>
        </p:txBody>
      </p:sp>
      <p:sp>
        <p:nvSpPr>
          <p:cNvPr id="145" name="Rectangle: Rounded Corners 144">
            <a:extLst>
              <a:ext uri="{FF2B5EF4-FFF2-40B4-BE49-F238E27FC236}">
                <a16:creationId xmlns:a16="http://schemas.microsoft.com/office/drawing/2014/main" id="{DF2295EF-679B-07FB-F795-DE9B42425B18}"/>
              </a:ext>
            </a:extLst>
          </p:cNvPr>
          <p:cNvSpPr/>
          <p:nvPr/>
        </p:nvSpPr>
        <p:spPr>
          <a:xfrm>
            <a:off x="27208416" y="3942808"/>
            <a:ext cx="2121913" cy="355211"/>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Coarse woody debris</a:t>
            </a:r>
          </a:p>
        </p:txBody>
      </p:sp>
      <p:sp>
        <p:nvSpPr>
          <p:cNvPr id="146" name="Rectangle: Rounded Corners 145">
            <a:extLst>
              <a:ext uri="{FF2B5EF4-FFF2-40B4-BE49-F238E27FC236}">
                <a16:creationId xmlns:a16="http://schemas.microsoft.com/office/drawing/2014/main" id="{5DCA83FA-850D-FBDC-CF31-07E76C8C3030}"/>
              </a:ext>
            </a:extLst>
          </p:cNvPr>
          <p:cNvSpPr/>
          <p:nvPr/>
        </p:nvSpPr>
        <p:spPr>
          <a:xfrm>
            <a:off x="22370884" y="6970197"/>
            <a:ext cx="2121913"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Plant tissue vouchering</a:t>
            </a:r>
          </a:p>
        </p:txBody>
      </p:sp>
      <p:sp>
        <p:nvSpPr>
          <p:cNvPr id="147" name="Rectangle: Rounded Corners 146">
            <a:extLst>
              <a:ext uri="{FF2B5EF4-FFF2-40B4-BE49-F238E27FC236}">
                <a16:creationId xmlns:a16="http://schemas.microsoft.com/office/drawing/2014/main" id="{F11D45AC-D33B-DB4D-7133-57DFBC5EFF5B}"/>
              </a:ext>
            </a:extLst>
          </p:cNvPr>
          <p:cNvSpPr/>
          <p:nvPr/>
        </p:nvSpPr>
        <p:spPr>
          <a:xfrm>
            <a:off x="27208415" y="5151718"/>
            <a:ext cx="2121913" cy="355211"/>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Floristics</a:t>
            </a:r>
          </a:p>
        </p:txBody>
      </p:sp>
      <p:sp>
        <p:nvSpPr>
          <p:cNvPr id="148" name="Rectangle: Rounded Corners 147">
            <a:extLst>
              <a:ext uri="{FF2B5EF4-FFF2-40B4-BE49-F238E27FC236}">
                <a16:creationId xmlns:a16="http://schemas.microsoft.com/office/drawing/2014/main" id="{18A296B5-1FF2-D8C7-440B-5EE6E0344A23}"/>
              </a:ext>
            </a:extLst>
          </p:cNvPr>
          <p:cNvSpPr/>
          <p:nvPr/>
        </p:nvSpPr>
        <p:spPr>
          <a:xfrm>
            <a:off x="27208415" y="6367231"/>
            <a:ext cx="2121913" cy="355211"/>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Photopoints</a:t>
            </a:r>
          </a:p>
        </p:txBody>
      </p:sp>
      <p:sp>
        <p:nvSpPr>
          <p:cNvPr id="149" name="Rectangle: Rounded Corners 148">
            <a:extLst>
              <a:ext uri="{FF2B5EF4-FFF2-40B4-BE49-F238E27FC236}">
                <a16:creationId xmlns:a16="http://schemas.microsoft.com/office/drawing/2014/main" id="{2139B721-394B-67BB-401E-DB3E9F5CFDF6}"/>
              </a:ext>
            </a:extLst>
          </p:cNvPr>
          <p:cNvSpPr/>
          <p:nvPr/>
        </p:nvSpPr>
        <p:spPr>
          <a:xfrm>
            <a:off x="22370883" y="7567501"/>
            <a:ext cx="2121913" cy="355211"/>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Recruitment</a:t>
            </a:r>
          </a:p>
        </p:txBody>
      </p:sp>
      <p:sp>
        <p:nvSpPr>
          <p:cNvPr id="150" name="Rectangle: Rounded Corners 149">
            <a:extLst>
              <a:ext uri="{FF2B5EF4-FFF2-40B4-BE49-F238E27FC236}">
                <a16:creationId xmlns:a16="http://schemas.microsoft.com/office/drawing/2014/main" id="{3BE885E6-D405-2DD8-CC11-8FE4D5F1504D}"/>
              </a:ext>
            </a:extLst>
          </p:cNvPr>
          <p:cNvSpPr/>
          <p:nvPr/>
        </p:nvSpPr>
        <p:spPr>
          <a:xfrm>
            <a:off x="24800879" y="8162846"/>
            <a:ext cx="2121913" cy="355211"/>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Vegetation mapping</a:t>
            </a:r>
          </a:p>
        </p:txBody>
      </p:sp>
      <p:sp>
        <p:nvSpPr>
          <p:cNvPr id="151" name="Rectangle: Rounded Corners 150">
            <a:extLst>
              <a:ext uri="{FF2B5EF4-FFF2-40B4-BE49-F238E27FC236}">
                <a16:creationId xmlns:a16="http://schemas.microsoft.com/office/drawing/2014/main" id="{E8A02D3F-8BA5-9B1A-5740-717B0D7AF273}"/>
              </a:ext>
            </a:extLst>
          </p:cNvPr>
          <p:cNvSpPr/>
          <p:nvPr/>
        </p:nvSpPr>
        <p:spPr>
          <a:xfrm>
            <a:off x="22391629" y="8162844"/>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Targeted surveys</a:t>
            </a:r>
          </a:p>
        </p:txBody>
      </p:sp>
      <p:sp>
        <p:nvSpPr>
          <p:cNvPr id="152" name="Rectangle: Rounded Corners 151">
            <a:extLst>
              <a:ext uri="{FF2B5EF4-FFF2-40B4-BE49-F238E27FC236}">
                <a16:creationId xmlns:a16="http://schemas.microsoft.com/office/drawing/2014/main" id="{5D4D2408-8B27-0CA2-BC7E-E4F2B4EF2DAE}"/>
              </a:ext>
            </a:extLst>
          </p:cNvPr>
          <p:cNvSpPr/>
          <p:nvPr/>
        </p:nvSpPr>
        <p:spPr>
          <a:xfrm>
            <a:off x="24800876" y="5755722"/>
            <a:ext cx="2121912" cy="35521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Interventions</a:t>
            </a:r>
          </a:p>
        </p:txBody>
      </p:sp>
      <p:sp>
        <p:nvSpPr>
          <p:cNvPr id="153" name="Rectangle: Rounded Corners 152">
            <a:extLst>
              <a:ext uri="{FF2B5EF4-FFF2-40B4-BE49-F238E27FC236}">
                <a16:creationId xmlns:a16="http://schemas.microsoft.com/office/drawing/2014/main" id="{A43F869A-B12A-D49B-01E2-9E68D5B45B94}"/>
              </a:ext>
            </a:extLst>
          </p:cNvPr>
          <p:cNvSpPr/>
          <p:nvPr/>
        </p:nvSpPr>
        <p:spPr>
          <a:xfrm>
            <a:off x="22391625" y="6367228"/>
            <a:ext cx="2121912"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Opportune</a:t>
            </a:r>
          </a:p>
        </p:txBody>
      </p:sp>
      <p:sp>
        <p:nvSpPr>
          <p:cNvPr id="154" name="Rectangle: Rounded Corners 153">
            <a:extLst>
              <a:ext uri="{FF2B5EF4-FFF2-40B4-BE49-F238E27FC236}">
                <a16:creationId xmlns:a16="http://schemas.microsoft.com/office/drawing/2014/main" id="{417C3F74-6560-0436-0D65-B9C68C8DD1F3}"/>
              </a:ext>
            </a:extLst>
          </p:cNvPr>
          <p:cNvSpPr/>
          <p:nvPr/>
        </p:nvSpPr>
        <p:spPr>
          <a:xfrm>
            <a:off x="27208415" y="4543872"/>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Fauna aerial surveys</a:t>
            </a:r>
          </a:p>
        </p:txBody>
      </p:sp>
      <p:sp>
        <p:nvSpPr>
          <p:cNvPr id="155" name="Rectangle: Rounded Corners 154">
            <a:extLst>
              <a:ext uri="{FF2B5EF4-FFF2-40B4-BE49-F238E27FC236}">
                <a16:creationId xmlns:a16="http://schemas.microsoft.com/office/drawing/2014/main" id="{69F0B4E3-3F99-533B-6C91-248A34A45ECB}"/>
              </a:ext>
            </a:extLst>
          </p:cNvPr>
          <p:cNvSpPr/>
          <p:nvPr/>
        </p:nvSpPr>
        <p:spPr>
          <a:xfrm>
            <a:off x="22391629" y="5140575"/>
            <a:ext cx="2121913" cy="355208"/>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Fauna ground counts</a:t>
            </a:r>
          </a:p>
        </p:txBody>
      </p:sp>
      <p:sp>
        <p:nvSpPr>
          <p:cNvPr id="156" name="Rectangle: Rounded Corners 155">
            <a:extLst>
              <a:ext uri="{FF2B5EF4-FFF2-40B4-BE49-F238E27FC236}">
                <a16:creationId xmlns:a16="http://schemas.microsoft.com/office/drawing/2014/main" id="{5B0D3DCE-72D1-7D37-83B6-954B086DBCBB}"/>
              </a:ext>
            </a:extLst>
          </p:cNvPr>
          <p:cNvSpPr/>
          <p:nvPr/>
        </p:nvSpPr>
        <p:spPr>
          <a:xfrm>
            <a:off x="24794382" y="7571701"/>
            <a:ext cx="2121913" cy="351312"/>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Sign-based fauna surveys</a:t>
            </a:r>
          </a:p>
        </p:txBody>
      </p:sp>
      <p:sp>
        <p:nvSpPr>
          <p:cNvPr id="157" name="Rectangle: Rounded Corners 156">
            <a:extLst>
              <a:ext uri="{FF2B5EF4-FFF2-40B4-BE49-F238E27FC236}">
                <a16:creationId xmlns:a16="http://schemas.microsoft.com/office/drawing/2014/main" id="{362C9B46-9F4F-7794-CA32-48E8CB5A7BC3}"/>
              </a:ext>
            </a:extLst>
          </p:cNvPr>
          <p:cNvSpPr/>
          <p:nvPr/>
        </p:nvSpPr>
        <p:spPr>
          <a:xfrm>
            <a:off x="24800879" y="6367233"/>
            <a:ext cx="2121913" cy="471901"/>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Pest fauna control activities</a:t>
            </a:r>
          </a:p>
        </p:txBody>
      </p:sp>
      <p:sp>
        <p:nvSpPr>
          <p:cNvPr id="158" name="Rectangle: Rounded Corners 157">
            <a:extLst>
              <a:ext uri="{FF2B5EF4-FFF2-40B4-BE49-F238E27FC236}">
                <a16:creationId xmlns:a16="http://schemas.microsoft.com/office/drawing/2014/main" id="{4FFAFED0-6118-A07F-EAFC-163929081976}"/>
              </a:ext>
            </a:extLst>
          </p:cNvPr>
          <p:cNvSpPr/>
          <p:nvPr/>
        </p:nvSpPr>
        <p:spPr>
          <a:xfrm>
            <a:off x="22391629" y="5737883"/>
            <a:ext cx="2121913" cy="471901"/>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chemeClr val="tx1"/>
                </a:solidFill>
              </a:rPr>
              <a:t>Herbivory and physical damage</a:t>
            </a:r>
          </a:p>
        </p:txBody>
      </p:sp>
      <p:sp>
        <p:nvSpPr>
          <p:cNvPr id="3" name="Title 1">
            <a:extLst>
              <a:ext uri="{FF2B5EF4-FFF2-40B4-BE49-F238E27FC236}">
                <a16:creationId xmlns:a16="http://schemas.microsoft.com/office/drawing/2014/main" id="{C1D4394A-2942-9C53-28B2-E230B8931B77}"/>
              </a:ext>
            </a:extLst>
          </p:cNvPr>
          <p:cNvSpPr txBox="1">
            <a:spLocks/>
          </p:cNvSpPr>
          <p:nvPr/>
        </p:nvSpPr>
        <p:spPr>
          <a:xfrm>
            <a:off x="807771" y="11615394"/>
            <a:ext cx="9005026" cy="2304511"/>
          </a:xfrm>
          <a:prstGeom prst="rect">
            <a:avLst/>
          </a:prstGeom>
        </p:spPr>
        <p:txBody>
          <a:bodyPr vert="horz" lIns="91440" tIns="45720" rIns="91440" bIns="45720" rtlCol="0" anchor="t" anchorCtr="0">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000" b="1" dirty="0">
                <a:latin typeface="+mn-lt"/>
              </a:rPr>
              <a:t>Interventions: </a:t>
            </a:r>
          </a:p>
          <a:p>
            <a:pPr marL="285750" indent="-285750">
              <a:buFont typeface="Arial" panose="020B0604020202020204" pitchFamily="34" charset="0"/>
              <a:buChar char="•"/>
            </a:pPr>
            <a:r>
              <a:rPr lang="en-AU" sz="2000" b="0" dirty="0"/>
              <a:t>Improved land management practices, fencing and removal of stock.</a:t>
            </a:r>
          </a:p>
          <a:p>
            <a:pPr marL="285750" indent="-285750">
              <a:buFont typeface="Arial" panose="020B0604020202020204" pitchFamily="34" charset="0"/>
              <a:buChar char="•"/>
            </a:pPr>
            <a:r>
              <a:rPr lang="en-AU" sz="2000" b="0" dirty="0"/>
              <a:t>Reduction of pest fauna species, particularly herbivores.</a:t>
            </a:r>
          </a:p>
          <a:p>
            <a:pPr marL="285750" indent="-285750">
              <a:buFont typeface="Arial" panose="020B0604020202020204" pitchFamily="34" charset="0"/>
              <a:buChar char="•"/>
            </a:pPr>
            <a:r>
              <a:rPr lang="en-AU" sz="2000" b="0" dirty="0"/>
              <a:t>Retention of fallen timber (coarse woody debris) to foster habitat diversity and support ecosystem function.</a:t>
            </a:r>
          </a:p>
          <a:p>
            <a:pPr marL="285750" indent="-285750">
              <a:buFont typeface="Arial" panose="020B0604020202020204" pitchFamily="34" charset="0"/>
              <a:buChar char="•"/>
            </a:pPr>
            <a:r>
              <a:rPr lang="en-AU" sz="2000" b="0" dirty="0"/>
              <a:t>Reduction of weed species.</a:t>
            </a:r>
          </a:p>
          <a:p>
            <a:pPr marL="285750" indent="-285750">
              <a:buFont typeface="Arial" panose="020B0604020202020204" pitchFamily="34" charset="0"/>
              <a:buChar char="•"/>
            </a:pPr>
            <a:r>
              <a:rPr lang="en-AU" sz="2000" b="0" dirty="0"/>
              <a:t>Protect TEC remnants that buffer or link remnants.</a:t>
            </a:r>
            <a:endParaRPr lang="en-AU" sz="2000" dirty="0">
              <a:latin typeface="+mn-lt"/>
            </a:endParaRPr>
          </a:p>
        </p:txBody>
      </p:sp>
      <p:sp>
        <p:nvSpPr>
          <p:cNvPr id="5" name="TextBox 4">
            <a:extLst>
              <a:ext uri="{FF2B5EF4-FFF2-40B4-BE49-F238E27FC236}">
                <a16:creationId xmlns:a16="http://schemas.microsoft.com/office/drawing/2014/main" id="{C6F592DD-542A-BB0E-6634-D45B62EDC37B}"/>
              </a:ext>
            </a:extLst>
          </p:cNvPr>
          <p:cNvSpPr txBox="1"/>
          <p:nvPr/>
        </p:nvSpPr>
        <p:spPr>
          <a:xfrm>
            <a:off x="22165280" y="2210881"/>
            <a:ext cx="7570201" cy="1938992"/>
          </a:xfrm>
          <a:prstGeom prst="rect">
            <a:avLst/>
          </a:prstGeom>
          <a:noFill/>
        </p:spPr>
        <p:txBody>
          <a:bodyPr wrap="square">
            <a:spAutoFit/>
          </a:bodyPr>
          <a:lstStyle/>
          <a:p>
            <a:r>
              <a:rPr lang="en-AU" sz="2000" dirty="0"/>
              <a:t>For assistance, see the </a:t>
            </a:r>
            <a:r>
              <a:rPr lang="en-AU" sz="2000" dirty="0">
                <a:hlinkClick r:id="rId4"/>
              </a:rPr>
              <a:t>EMSA decision support guidance material</a:t>
            </a:r>
            <a:r>
              <a:rPr lang="en-AU" sz="2000" dirty="0"/>
              <a:t>:</a:t>
            </a:r>
          </a:p>
          <a:p>
            <a:pPr marL="342900" indent="-342900">
              <a:buFont typeface="Arial" panose="020B0604020202020204" pitchFamily="34" charset="0"/>
              <a:buChar char="•"/>
            </a:pPr>
            <a:r>
              <a:rPr lang="en-AU" sz="2000" dirty="0">
                <a:latin typeface="+mn-lt"/>
              </a:rPr>
              <a:t>Figure 1, EMSA module groups and descriptions</a:t>
            </a:r>
          </a:p>
          <a:p>
            <a:pPr marL="342900" indent="-342900">
              <a:buFont typeface="Arial" panose="020B0604020202020204" pitchFamily="34" charset="0"/>
              <a:buChar char="•"/>
            </a:pPr>
            <a:r>
              <a:rPr lang="en-AU" sz="2000" dirty="0">
                <a:latin typeface="+mn-lt"/>
              </a:rPr>
              <a:t>Figure 4, MERIT project services and associated EMSA modules</a:t>
            </a:r>
          </a:p>
          <a:p>
            <a:r>
              <a:rPr lang="en-AU" sz="2000" dirty="0"/>
              <a:t>As well as the supporting Excel document: </a:t>
            </a:r>
          </a:p>
          <a:p>
            <a:pPr marL="342900" indent="-342900">
              <a:buFont typeface="Arial" panose="020B0604020202020204" pitchFamily="34" charset="0"/>
              <a:buChar char="•"/>
            </a:pPr>
            <a:r>
              <a:rPr lang="en-AU" sz="2000" dirty="0"/>
              <a:t>EMSA module description table </a:t>
            </a:r>
          </a:p>
          <a:p>
            <a:endParaRPr lang="en-AU" sz="2000" dirty="0">
              <a:latin typeface="+mn-lt"/>
            </a:endParaRPr>
          </a:p>
        </p:txBody>
      </p:sp>
      <p:sp>
        <p:nvSpPr>
          <p:cNvPr id="4" name="TextBox 3">
            <a:extLst>
              <a:ext uri="{FF2B5EF4-FFF2-40B4-BE49-F238E27FC236}">
                <a16:creationId xmlns:a16="http://schemas.microsoft.com/office/drawing/2014/main" id="{B9D66F83-CA37-D6D7-0D8A-DFC8986E0FAA}"/>
              </a:ext>
            </a:extLst>
          </p:cNvPr>
          <p:cNvSpPr txBox="1"/>
          <p:nvPr/>
        </p:nvSpPr>
        <p:spPr>
          <a:xfrm>
            <a:off x="22115243" y="9026726"/>
            <a:ext cx="7570201" cy="707886"/>
          </a:xfrm>
          <a:prstGeom prst="rect">
            <a:avLst/>
          </a:prstGeom>
          <a:noFill/>
        </p:spPr>
        <p:txBody>
          <a:bodyPr wrap="square">
            <a:spAutoFit/>
          </a:bodyPr>
          <a:lstStyle/>
          <a:p>
            <a:r>
              <a:rPr lang="en-AU" sz="2000" dirty="0">
                <a:latin typeface="+mn-lt"/>
              </a:rPr>
              <a:t>Note, the Plot Selection and </a:t>
            </a:r>
            <a:r>
              <a:rPr lang="en-AU" sz="2000" dirty="0"/>
              <a:t>Layout and </a:t>
            </a:r>
            <a:r>
              <a:rPr lang="en-AU" sz="2000" dirty="0">
                <a:latin typeface="+mn-lt"/>
              </a:rPr>
              <a:t>Opportune module are automatically available in the Monitor app.</a:t>
            </a:r>
          </a:p>
        </p:txBody>
      </p:sp>
      <p:sp>
        <p:nvSpPr>
          <p:cNvPr id="9" name="Rectangle: Rounded Corners 8">
            <a:extLst>
              <a:ext uri="{FF2B5EF4-FFF2-40B4-BE49-F238E27FC236}">
                <a16:creationId xmlns:a16="http://schemas.microsoft.com/office/drawing/2014/main" id="{1AD3C3DC-CD96-191E-86CE-CE0EA04593BE}"/>
              </a:ext>
            </a:extLst>
          </p:cNvPr>
          <p:cNvSpPr/>
          <p:nvPr/>
        </p:nvSpPr>
        <p:spPr>
          <a:xfrm>
            <a:off x="10670299" y="10817613"/>
            <a:ext cx="2412059" cy="658800"/>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Captive breeding, translocation or re-introduction programs</a:t>
            </a:r>
          </a:p>
        </p:txBody>
      </p:sp>
      <p:sp>
        <p:nvSpPr>
          <p:cNvPr id="10" name="Rectangle: Rounded Corners 9">
            <a:extLst>
              <a:ext uri="{FF2B5EF4-FFF2-40B4-BE49-F238E27FC236}">
                <a16:creationId xmlns:a16="http://schemas.microsoft.com/office/drawing/2014/main" id="{EDAA9BF7-53F1-1B80-E676-BDDBBAC1A67D}"/>
              </a:ext>
            </a:extLst>
          </p:cNvPr>
          <p:cNvSpPr/>
          <p:nvPr/>
        </p:nvSpPr>
        <p:spPr>
          <a:xfrm>
            <a:off x="13330007" y="10820090"/>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Communication materials</a:t>
            </a:r>
          </a:p>
        </p:txBody>
      </p:sp>
      <p:sp>
        <p:nvSpPr>
          <p:cNvPr id="11" name="Rectangle: Rounded Corners 10">
            <a:extLst>
              <a:ext uri="{FF2B5EF4-FFF2-40B4-BE49-F238E27FC236}">
                <a16:creationId xmlns:a16="http://schemas.microsoft.com/office/drawing/2014/main" id="{B1303E64-D85B-5C30-ABC5-8183AD1D0415}"/>
              </a:ext>
            </a:extLst>
          </p:cNvPr>
          <p:cNvSpPr/>
          <p:nvPr/>
        </p:nvSpPr>
        <p:spPr>
          <a:xfrm>
            <a:off x="15989713" y="10817613"/>
            <a:ext cx="2412059" cy="442496"/>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Controlling access</a:t>
            </a:r>
          </a:p>
        </p:txBody>
      </p:sp>
      <p:sp>
        <p:nvSpPr>
          <p:cNvPr id="13" name="Rectangle: Rounded Corners 12">
            <a:extLst>
              <a:ext uri="{FF2B5EF4-FFF2-40B4-BE49-F238E27FC236}">
                <a16:creationId xmlns:a16="http://schemas.microsoft.com/office/drawing/2014/main" id="{C959D2B6-33CE-38E7-2964-53D1CD3099CB}"/>
              </a:ext>
            </a:extLst>
          </p:cNvPr>
          <p:cNvSpPr/>
          <p:nvPr/>
        </p:nvSpPr>
        <p:spPr>
          <a:xfrm>
            <a:off x="18649423" y="10827240"/>
            <a:ext cx="2412059" cy="442496"/>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Controlling pest animals</a:t>
            </a:r>
          </a:p>
        </p:txBody>
      </p:sp>
      <p:sp>
        <p:nvSpPr>
          <p:cNvPr id="14" name="Rectangle: Rounded Corners 13">
            <a:extLst>
              <a:ext uri="{FF2B5EF4-FFF2-40B4-BE49-F238E27FC236}">
                <a16:creationId xmlns:a16="http://schemas.microsoft.com/office/drawing/2014/main" id="{D850A206-A8B9-B138-A448-1C7D01E41A95}"/>
              </a:ext>
            </a:extLst>
          </p:cNvPr>
          <p:cNvSpPr/>
          <p:nvPr/>
        </p:nvSpPr>
        <p:spPr>
          <a:xfrm>
            <a:off x="10670299" y="11691894"/>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Debris removal</a:t>
            </a:r>
          </a:p>
        </p:txBody>
      </p:sp>
      <p:sp>
        <p:nvSpPr>
          <p:cNvPr id="15" name="Rectangle: Rounded Corners 14">
            <a:extLst>
              <a:ext uri="{FF2B5EF4-FFF2-40B4-BE49-F238E27FC236}">
                <a16:creationId xmlns:a16="http://schemas.microsoft.com/office/drawing/2014/main" id="{3B88D0FA-6728-32A4-0E6F-DFAA7BA49302}"/>
              </a:ext>
            </a:extLst>
          </p:cNvPr>
          <p:cNvSpPr/>
          <p:nvPr/>
        </p:nvSpPr>
        <p:spPr>
          <a:xfrm>
            <a:off x="13330006" y="11687073"/>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Erosion management</a:t>
            </a:r>
          </a:p>
        </p:txBody>
      </p:sp>
      <p:sp>
        <p:nvSpPr>
          <p:cNvPr id="16" name="Rectangle: Rounded Corners 15">
            <a:extLst>
              <a:ext uri="{FF2B5EF4-FFF2-40B4-BE49-F238E27FC236}">
                <a16:creationId xmlns:a16="http://schemas.microsoft.com/office/drawing/2014/main" id="{65FDB82F-039B-AAEE-2119-78A681386EAF}"/>
              </a:ext>
            </a:extLst>
          </p:cNvPr>
          <p:cNvSpPr/>
          <p:nvPr/>
        </p:nvSpPr>
        <p:spPr>
          <a:xfrm>
            <a:off x="18649423" y="11687073"/>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Establishing and maintaining pest animal-free enclosures</a:t>
            </a:r>
          </a:p>
        </p:txBody>
      </p:sp>
      <p:sp>
        <p:nvSpPr>
          <p:cNvPr id="17" name="Rectangle: Rounded Corners 16">
            <a:extLst>
              <a:ext uri="{FF2B5EF4-FFF2-40B4-BE49-F238E27FC236}">
                <a16:creationId xmlns:a16="http://schemas.microsoft.com/office/drawing/2014/main" id="{9847C4F3-79D3-150D-B068-4C244D19DC90}"/>
              </a:ext>
            </a:extLst>
          </p:cNvPr>
          <p:cNvSpPr/>
          <p:nvPr/>
        </p:nvSpPr>
        <p:spPr>
          <a:xfrm>
            <a:off x="15989713" y="11476413"/>
            <a:ext cx="2412059" cy="658800"/>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Establishing and implementing conservation agreements</a:t>
            </a:r>
          </a:p>
        </p:txBody>
      </p:sp>
      <p:sp>
        <p:nvSpPr>
          <p:cNvPr id="18" name="Rectangle: Rounded Corners 17">
            <a:extLst>
              <a:ext uri="{FF2B5EF4-FFF2-40B4-BE49-F238E27FC236}">
                <a16:creationId xmlns:a16="http://schemas.microsoft.com/office/drawing/2014/main" id="{B0B4D672-5B30-B384-020B-D46A85D2BE5B}"/>
              </a:ext>
            </a:extLst>
          </p:cNvPr>
          <p:cNvSpPr/>
          <p:nvPr/>
        </p:nvSpPr>
        <p:spPr>
          <a:xfrm>
            <a:off x="13322340" y="12484266"/>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Habitat augmentation</a:t>
            </a:r>
          </a:p>
        </p:txBody>
      </p:sp>
      <p:sp>
        <p:nvSpPr>
          <p:cNvPr id="19" name="Rectangle: Rounded Corners 18">
            <a:extLst>
              <a:ext uri="{FF2B5EF4-FFF2-40B4-BE49-F238E27FC236}">
                <a16:creationId xmlns:a16="http://schemas.microsoft.com/office/drawing/2014/main" id="{DE131E30-E608-51B8-C156-A4F91FAD3C0B}"/>
              </a:ext>
            </a:extLst>
          </p:cNvPr>
          <p:cNvSpPr/>
          <p:nvPr/>
        </p:nvSpPr>
        <p:spPr>
          <a:xfrm>
            <a:off x="15959489" y="12488055"/>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Implementing Fire severity management actions</a:t>
            </a:r>
          </a:p>
        </p:txBody>
      </p:sp>
      <p:sp>
        <p:nvSpPr>
          <p:cNvPr id="20" name="Rectangle: Rounded Corners 19">
            <a:extLst>
              <a:ext uri="{FF2B5EF4-FFF2-40B4-BE49-F238E27FC236}">
                <a16:creationId xmlns:a16="http://schemas.microsoft.com/office/drawing/2014/main" id="{E47A41CF-ABDE-D9A1-428E-68F051C1A8E9}"/>
              </a:ext>
            </a:extLst>
          </p:cNvPr>
          <p:cNvSpPr/>
          <p:nvPr/>
        </p:nvSpPr>
        <p:spPr>
          <a:xfrm>
            <a:off x="18649423" y="12484266"/>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Improving hydrological regimes for site eco-hydrology</a:t>
            </a:r>
          </a:p>
        </p:txBody>
      </p:sp>
      <p:sp>
        <p:nvSpPr>
          <p:cNvPr id="21" name="Rectangle: Rounded Corners 20">
            <a:extLst>
              <a:ext uri="{FF2B5EF4-FFF2-40B4-BE49-F238E27FC236}">
                <a16:creationId xmlns:a16="http://schemas.microsoft.com/office/drawing/2014/main" id="{5E6B1DA5-03B5-29CD-8188-91FE75428687}"/>
              </a:ext>
            </a:extLst>
          </p:cNvPr>
          <p:cNvSpPr/>
          <p:nvPr/>
        </p:nvSpPr>
        <p:spPr>
          <a:xfrm>
            <a:off x="10662628" y="13321794"/>
            <a:ext cx="2412059" cy="442496"/>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Improving land management practices</a:t>
            </a:r>
          </a:p>
        </p:txBody>
      </p:sp>
      <p:sp>
        <p:nvSpPr>
          <p:cNvPr id="22" name="Rectangle: Rounded Corners 21">
            <a:extLst>
              <a:ext uri="{FF2B5EF4-FFF2-40B4-BE49-F238E27FC236}">
                <a16:creationId xmlns:a16="http://schemas.microsoft.com/office/drawing/2014/main" id="{E52BA166-6CD9-3D85-0A66-B79EC2463BE9}"/>
              </a:ext>
            </a:extLst>
          </p:cNvPr>
          <p:cNvSpPr/>
          <p:nvPr/>
        </p:nvSpPr>
        <p:spPr>
          <a:xfrm>
            <a:off x="13329963" y="13329269"/>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Managing disease</a:t>
            </a:r>
          </a:p>
        </p:txBody>
      </p:sp>
      <p:sp>
        <p:nvSpPr>
          <p:cNvPr id="23" name="Rectangle: Rounded Corners 22">
            <a:extLst>
              <a:ext uri="{FF2B5EF4-FFF2-40B4-BE49-F238E27FC236}">
                <a16:creationId xmlns:a16="http://schemas.microsoft.com/office/drawing/2014/main" id="{354A61A4-D9FE-FCB6-262B-50619A404843}"/>
              </a:ext>
            </a:extLst>
          </p:cNvPr>
          <p:cNvSpPr/>
          <p:nvPr/>
        </p:nvSpPr>
        <p:spPr>
          <a:xfrm>
            <a:off x="15967112" y="13329269"/>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Remediating riparian and aquatic areas</a:t>
            </a:r>
          </a:p>
        </p:txBody>
      </p:sp>
      <p:sp>
        <p:nvSpPr>
          <p:cNvPr id="25" name="Rectangle: Rounded Corners 24">
            <a:extLst>
              <a:ext uri="{FF2B5EF4-FFF2-40B4-BE49-F238E27FC236}">
                <a16:creationId xmlns:a16="http://schemas.microsoft.com/office/drawing/2014/main" id="{D41446B4-1298-DB13-75A9-BE439B151193}"/>
              </a:ext>
            </a:extLst>
          </p:cNvPr>
          <p:cNvSpPr/>
          <p:nvPr/>
        </p:nvSpPr>
        <p:spPr>
          <a:xfrm>
            <a:off x="18657047" y="13321794"/>
            <a:ext cx="2412059" cy="442496"/>
          </a:xfrm>
          <a:prstGeom prst="roundRect">
            <a:avLst/>
          </a:prstGeom>
          <a:solidFill>
            <a:srgbClr val="FFFF0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Removing weeds</a:t>
            </a:r>
          </a:p>
        </p:txBody>
      </p:sp>
      <p:sp>
        <p:nvSpPr>
          <p:cNvPr id="26" name="Rectangle: Rounded Corners 25">
            <a:extLst>
              <a:ext uri="{FF2B5EF4-FFF2-40B4-BE49-F238E27FC236}">
                <a16:creationId xmlns:a16="http://schemas.microsoft.com/office/drawing/2014/main" id="{BC10B94F-187C-935C-970D-0719AF0ED173}"/>
              </a:ext>
            </a:extLst>
          </p:cNvPr>
          <p:cNvSpPr/>
          <p:nvPr/>
        </p:nvSpPr>
        <p:spPr>
          <a:xfrm>
            <a:off x="10662628" y="14166058"/>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Revegetating habitat</a:t>
            </a:r>
          </a:p>
        </p:txBody>
      </p:sp>
      <p:sp>
        <p:nvSpPr>
          <p:cNvPr id="28" name="Rectangle: Rounded Corners 27">
            <a:extLst>
              <a:ext uri="{FF2B5EF4-FFF2-40B4-BE49-F238E27FC236}">
                <a16:creationId xmlns:a16="http://schemas.microsoft.com/office/drawing/2014/main" id="{73E2F8AA-FC1B-4734-23EF-6A9C893E2B48}"/>
              </a:ext>
            </a:extLst>
          </p:cNvPr>
          <p:cNvSpPr/>
          <p:nvPr/>
        </p:nvSpPr>
        <p:spPr>
          <a:xfrm>
            <a:off x="13330006" y="14165860"/>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Seed collection and propagation</a:t>
            </a:r>
          </a:p>
        </p:txBody>
      </p:sp>
      <p:sp>
        <p:nvSpPr>
          <p:cNvPr id="29" name="Rectangle: Rounded Corners 28">
            <a:extLst>
              <a:ext uri="{FF2B5EF4-FFF2-40B4-BE49-F238E27FC236}">
                <a16:creationId xmlns:a16="http://schemas.microsoft.com/office/drawing/2014/main" id="{4A37F945-CC1C-D20D-BF36-9EB0F8D62E44}"/>
              </a:ext>
            </a:extLst>
          </p:cNvPr>
          <p:cNvSpPr/>
          <p:nvPr/>
        </p:nvSpPr>
        <p:spPr>
          <a:xfrm>
            <a:off x="15989714" y="14158924"/>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Site preparation</a:t>
            </a:r>
          </a:p>
        </p:txBody>
      </p:sp>
      <p:sp>
        <p:nvSpPr>
          <p:cNvPr id="30" name="Rectangle: Rounded Corners 29">
            <a:extLst>
              <a:ext uri="{FF2B5EF4-FFF2-40B4-BE49-F238E27FC236}">
                <a16:creationId xmlns:a16="http://schemas.microsoft.com/office/drawing/2014/main" id="{5AE7E722-C4C6-FD01-69BE-863CF8C9E3C9}"/>
              </a:ext>
            </a:extLst>
          </p:cNvPr>
          <p:cNvSpPr/>
          <p:nvPr/>
        </p:nvSpPr>
        <p:spPr>
          <a:xfrm>
            <a:off x="18657047" y="13949556"/>
            <a:ext cx="2412059" cy="658800"/>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Undertaking emergency interventions to prevent extinctions</a:t>
            </a:r>
          </a:p>
        </p:txBody>
      </p:sp>
      <p:sp>
        <p:nvSpPr>
          <p:cNvPr id="33" name="Rectangle: Rounded Corners 32">
            <a:extLst>
              <a:ext uri="{FF2B5EF4-FFF2-40B4-BE49-F238E27FC236}">
                <a16:creationId xmlns:a16="http://schemas.microsoft.com/office/drawing/2014/main" id="{6CCEF0AA-6A9D-8C29-1C1D-CE317D7711EF}"/>
              </a:ext>
            </a:extLst>
          </p:cNvPr>
          <p:cNvSpPr/>
          <p:nvPr/>
        </p:nvSpPr>
        <p:spPr>
          <a:xfrm>
            <a:off x="10670299" y="12491185"/>
            <a:ext cx="2412059" cy="442496"/>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400" dirty="0">
                <a:solidFill>
                  <a:sysClr val="windowText" lastClr="000000"/>
                </a:solidFill>
              </a:rPr>
              <a:t>First Nations Australians cultural practices</a:t>
            </a:r>
          </a:p>
        </p:txBody>
      </p:sp>
      <p:sp>
        <p:nvSpPr>
          <p:cNvPr id="35" name="Rectangle 34">
            <a:extLst>
              <a:ext uri="{FF2B5EF4-FFF2-40B4-BE49-F238E27FC236}">
                <a16:creationId xmlns:a16="http://schemas.microsoft.com/office/drawing/2014/main" id="{69D3BE74-2253-AA9A-D518-8F1679C6052C}"/>
              </a:ext>
            </a:extLst>
          </p:cNvPr>
          <p:cNvSpPr/>
          <p:nvPr/>
        </p:nvSpPr>
        <p:spPr>
          <a:xfrm>
            <a:off x="24794382" y="5676344"/>
            <a:ext cx="2255374" cy="119300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1" name="TextBox 40">
            <a:extLst>
              <a:ext uri="{FF2B5EF4-FFF2-40B4-BE49-F238E27FC236}">
                <a16:creationId xmlns:a16="http://schemas.microsoft.com/office/drawing/2014/main" id="{81D81DBB-73A0-4C3B-DD75-B1B3405F4D9E}"/>
              </a:ext>
            </a:extLst>
          </p:cNvPr>
          <p:cNvSpPr txBox="1"/>
          <p:nvPr/>
        </p:nvSpPr>
        <p:spPr>
          <a:xfrm>
            <a:off x="24770794" y="6305046"/>
            <a:ext cx="2180363" cy="523220"/>
          </a:xfrm>
          <a:prstGeom prst="rect">
            <a:avLst/>
          </a:prstGeom>
          <a:noFill/>
        </p:spPr>
        <p:txBody>
          <a:bodyPr wrap="square">
            <a:spAutoFit/>
          </a:bodyPr>
          <a:lstStyle/>
          <a:p>
            <a:pPr algn="ctr"/>
            <a:r>
              <a:rPr lang="en-AU" sz="1400" dirty="0">
                <a:solidFill>
                  <a:srgbClr val="FF0000"/>
                </a:solidFill>
                <a:cs typeface="Arial" panose="020B0604020202020204" pitchFamily="34" charset="0"/>
              </a:rPr>
              <a:t>Pest fauna control activities module under review</a:t>
            </a:r>
            <a:endParaRPr lang="en-AU" sz="1400" dirty="0"/>
          </a:p>
        </p:txBody>
      </p:sp>
      <p:sp>
        <p:nvSpPr>
          <p:cNvPr id="44" name="TextBox 43">
            <a:extLst>
              <a:ext uri="{FF2B5EF4-FFF2-40B4-BE49-F238E27FC236}">
                <a16:creationId xmlns:a16="http://schemas.microsoft.com/office/drawing/2014/main" id="{575907F2-A0CE-BCB7-06ED-7E77D1D9290C}"/>
              </a:ext>
            </a:extLst>
          </p:cNvPr>
          <p:cNvSpPr txBox="1"/>
          <p:nvPr/>
        </p:nvSpPr>
        <p:spPr>
          <a:xfrm>
            <a:off x="24818185" y="5719847"/>
            <a:ext cx="2167485" cy="523220"/>
          </a:xfrm>
          <a:prstGeom prst="rect">
            <a:avLst/>
          </a:prstGeom>
          <a:noFill/>
        </p:spPr>
        <p:txBody>
          <a:bodyPr wrap="square">
            <a:spAutoFit/>
          </a:bodyPr>
          <a:lstStyle/>
          <a:p>
            <a:pPr algn="ctr"/>
            <a:r>
              <a:rPr lang="en-AU" sz="1400" dirty="0">
                <a:solidFill>
                  <a:srgbClr val="FF0000"/>
                </a:solidFill>
                <a:cs typeface="Arial" panose="020B0604020202020204" pitchFamily="34" charset="0"/>
              </a:rPr>
              <a:t>Interventions module under review</a:t>
            </a:r>
            <a:endParaRPr lang="en-AU" sz="1400" dirty="0"/>
          </a:p>
        </p:txBody>
      </p:sp>
      <p:sp>
        <p:nvSpPr>
          <p:cNvPr id="45" name="Rectangle 44">
            <a:extLst>
              <a:ext uri="{FF2B5EF4-FFF2-40B4-BE49-F238E27FC236}">
                <a16:creationId xmlns:a16="http://schemas.microsoft.com/office/drawing/2014/main" id="{29BEC9C2-68E6-0920-CEFF-E385495A5886}"/>
              </a:ext>
            </a:extLst>
          </p:cNvPr>
          <p:cNvSpPr/>
          <p:nvPr/>
        </p:nvSpPr>
        <p:spPr>
          <a:xfrm>
            <a:off x="27122536" y="7467241"/>
            <a:ext cx="2295396" cy="55459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6" name="TextBox 45">
            <a:extLst>
              <a:ext uri="{FF2B5EF4-FFF2-40B4-BE49-F238E27FC236}">
                <a16:creationId xmlns:a16="http://schemas.microsoft.com/office/drawing/2014/main" id="{FE866AB1-8A35-A126-5691-D54C7BC43705}"/>
              </a:ext>
            </a:extLst>
          </p:cNvPr>
          <p:cNvSpPr txBox="1"/>
          <p:nvPr/>
        </p:nvSpPr>
        <p:spPr>
          <a:xfrm>
            <a:off x="27208413" y="7608774"/>
            <a:ext cx="2121912" cy="307777"/>
          </a:xfrm>
          <a:prstGeom prst="rect">
            <a:avLst/>
          </a:prstGeom>
          <a:noFill/>
        </p:spPr>
        <p:txBody>
          <a:bodyPr wrap="square">
            <a:spAutoFit/>
          </a:bodyPr>
          <a:lstStyle/>
          <a:p>
            <a:r>
              <a:rPr lang="en-AU" sz="1400" dirty="0">
                <a:solidFill>
                  <a:srgbClr val="FF0000"/>
                </a:solidFill>
                <a:cs typeface="Arial" panose="020B0604020202020204" pitchFamily="34" charset="0"/>
              </a:rPr>
              <a:t>Soils module under review</a:t>
            </a:r>
            <a:endParaRPr lang="en-AU" sz="1400" dirty="0"/>
          </a:p>
        </p:txBody>
      </p:sp>
      <p:sp>
        <p:nvSpPr>
          <p:cNvPr id="6" name="Title 1">
            <a:extLst>
              <a:ext uri="{FF2B5EF4-FFF2-40B4-BE49-F238E27FC236}">
                <a16:creationId xmlns:a16="http://schemas.microsoft.com/office/drawing/2014/main" id="{E4F34807-ADCC-5C84-04A5-58526524E9A2}"/>
              </a:ext>
            </a:extLst>
          </p:cNvPr>
          <p:cNvSpPr txBox="1">
            <a:spLocks/>
          </p:cNvSpPr>
          <p:nvPr/>
        </p:nvSpPr>
        <p:spPr>
          <a:xfrm>
            <a:off x="22092443" y="10236036"/>
            <a:ext cx="7643038" cy="73096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6: Review your selected modules and check for dependencies</a:t>
            </a:r>
            <a:endParaRPr lang="en-AU" sz="2400" dirty="0">
              <a:solidFill>
                <a:srgbClr val="FF0000"/>
              </a:solidFill>
              <a:highlight>
                <a:srgbClr val="FFFF00"/>
              </a:highlight>
              <a:latin typeface="+mn-lt"/>
            </a:endParaRPr>
          </a:p>
        </p:txBody>
      </p:sp>
      <p:sp>
        <p:nvSpPr>
          <p:cNvPr id="42" name="Title 1">
            <a:extLst>
              <a:ext uri="{FF2B5EF4-FFF2-40B4-BE49-F238E27FC236}">
                <a16:creationId xmlns:a16="http://schemas.microsoft.com/office/drawing/2014/main" id="{9D1A916D-892E-D41F-9FFC-79FEC98A94C7}"/>
              </a:ext>
            </a:extLst>
          </p:cNvPr>
          <p:cNvSpPr txBox="1">
            <a:spLocks/>
          </p:cNvSpPr>
          <p:nvPr/>
        </p:nvSpPr>
        <p:spPr>
          <a:xfrm>
            <a:off x="22115243" y="12484266"/>
            <a:ext cx="7643038" cy="1034506"/>
          </a:xfrm>
          <a:prstGeom prst="rect">
            <a:avLst/>
          </a:prstGeom>
        </p:spPr>
        <p:txBody>
          <a:bodyPr vert="horz" lIns="91440" tIns="45720" rIns="91440" bIns="45720" rtlCol="0" anchor="ctr">
            <a:normAutofit fontScale="97500"/>
          </a:bodyPr>
          <a:lstStyle>
            <a:lvl1pPr algn="l" defTabSz="1728033" rtl="0" eaLnBrk="1" latinLnBrk="0" hangingPunct="1">
              <a:lnSpc>
                <a:spcPct val="90000"/>
              </a:lnSpc>
              <a:spcBef>
                <a:spcPct val="0"/>
              </a:spcBef>
              <a:buNone/>
              <a:defRPr sz="8315" kern="1200">
                <a:solidFill>
                  <a:schemeClr val="tx1"/>
                </a:solidFill>
                <a:latin typeface="+mj-lt"/>
                <a:ea typeface="+mj-ea"/>
                <a:cs typeface="+mj-cs"/>
              </a:defRPr>
            </a:lvl1pPr>
          </a:lstStyle>
          <a:p>
            <a:r>
              <a:rPr lang="en-AU" sz="2400" dirty="0">
                <a:solidFill>
                  <a:srgbClr val="FF0000"/>
                </a:solidFill>
                <a:latin typeface="+mn-lt"/>
              </a:rPr>
              <a:t>Step 7: Add your project services and EMSA modules to your MERI plan</a:t>
            </a:r>
            <a:endParaRPr lang="en-AU" sz="2400" dirty="0">
              <a:solidFill>
                <a:srgbClr val="FF0000"/>
              </a:solidFill>
              <a:highlight>
                <a:srgbClr val="FFFF00"/>
              </a:highlight>
              <a:latin typeface="+mn-lt"/>
            </a:endParaRPr>
          </a:p>
        </p:txBody>
      </p:sp>
      <p:sp>
        <p:nvSpPr>
          <p:cNvPr id="43" name="Rectangle 42">
            <a:extLst>
              <a:ext uri="{FF2B5EF4-FFF2-40B4-BE49-F238E27FC236}">
                <a16:creationId xmlns:a16="http://schemas.microsoft.com/office/drawing/2014/main" id="{FD5319CF-E1CE-1021-1098-728BF5F8B398}"/>
              </a:ext>
            </a:extLst>
          </p:cNvPr>
          <p:cNvSpPr/>
          <p:nvPr/>
        </p:nvSpPr>
        <p:spPr>
          <a:xfrm>
            <a:off x="21973010" y="10088636"/>
            <a:ext cx="7875109" cy="204093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7" name="Rectangle 46">
            <a:extLst>
              <a:ext uri="{FF2B5EF4-FFF2-40B4-BE49-F238E27FC236}">
                <a16:creationId xmlns:a16="http://schemas.microsoft.com/office/drawing/2014/main" id="{F9D3E349-39D3-5E42-B2BA-F3BB209F1E2B}"/>
              </a:ext>
            </a:extLst>
          </p:cNvPr>
          <p:cNvSpPr/>
          <p:nvPr/>
        </p:nvSpPr>
        <p:spPr>
          <a:xfrm>
            <a:off x="21973011" y="12460724"/>
            <a:ext cx="7901510" cy="2790373"/>
          </a:xfrm>
          <a:prstGeom prst="rect">
            <a:avLst/>
          </a:prstGeom>
          <a:noFill/>
          <a:ln>
            <a:solidFill>
              <a:schemeClr val="bg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48" name="TextBox 47">
            <a:extLst>
              <a:ext uri="{FF2B5EF4-FFF2-40B4-BE49-F238E27FC236}">
                <a16:creationId xmlns:a16="http://schemas.microsoft.com/office/drawing/2014/main" id="{E08889CB-9184-2B97-B1FA-5A5E153F4EAC}"/>
              </a:ext>
            </a:extLst>
          </p:cNvPr>
          <p:cNvSpPr txBox="1"/>
          <p:nvPr/>
        </p:nvSpPr>
        <p:spPr>
          <a:xfrm>
            <a:off x="22092443" y="11065807"/>
            <a:ext cx="7652385" cy="1015663"/>
          </a:xfrm>
          <a:prstGeom prst="rect">
            <a:avLst/>
          </a:prstGeom>
          <a:noFill/>
        </p:spPr>
        <p:txBody>
          <a:bodyPr wrap="square">
            <a:spAutoFit/>
          </a:bodyPr>
          <a:lstStyle/>
          <a:p>
            <a:r>
              <a:rPr lang="en-AU" sz="2000" dirty="0"/>
              <a:t>For assistance, see the </a:t>
            </a:r>
            <a:r>
              <a:rPr lang="en-AU" sz="2000" dirty="0">
                <a:hlinkClick r:id="rId4"/>
              </a:rPr>
              <a:t>EMSA decision support guidance material</a:t>
            </a:r>
            <a:r>
              <a:rPr lang="en-AU" sz="2000" dirty="0"/>
              <a:t>:</a:t>
            </a:r>
          </a:p>
          <a:p>
            <a:pPr marL="342900" indent="-342900">
              <a:buFont typeface="Arial" panose="020B0604020202020204" pitchFamily="34" charset="0"/>
              <a:buChar char="•"/>
            </a:pPr>
            <a:r>
              <a:rPr lang="en-AU" sz="2000" dirty="0">
                <a:latin typeface="+mn-lt"/>
              </a:rPr>
              <a:t>Figure 2, EMSA modules linked to plot</a:t>
            </a:r>
          </a:p>
          <a:p>
            <a:pPr marL="342900" indent="-342900">
              <a:buFont typeface="Arial" panose="020B0604020202020204" pitchFamily="34" charset="0"/>
              <a:buChar char="•"/>
            </a:pPr>
            <a:r>
              <a:rPr lang="en-AU" sz="2000" dirty="0">
                <a:latin typeface="+mn-lt"/>
              </a:rPr>
              <a:t>Figure </a:t>
            </a:r>
            <a:r>
              <a:rPr lang="en-AU" sz="2000" dirty="0"/>
              <a:t>3</a:t>
            </a:r>
            <a:r>
              <a:rPr lang="en-AU" sz="2000" dirty="0">
                <a:latin typeface="+mn-lt"/>
              </a:rPr>
              <a:t>, EMSA module links and dependencies</a:t>
            </a:r>
          </a:p>
        </p:txBody>
      </p:sp>
      <p:sp>
        <p:nvSpPr>
          <p:cNvPr id="49" name="TextBox 48">
            <a:extLst>
              <a:ext uri="{FF2B5EF4-FFF2-40B4-BE49-F238E27FC236}">
                <a16:creationId xmlns:a16="http://schemas.microsoft.com/office/drawing/2014/main" id="{5C38C55E-A2B4-F61F-A237-8B0A4F0B4A7F}"/>
              </a:ext>
            </a:extLst>
          </p:cNvPr>
          <p:cNvSpPr txBox="1"/>
          <p:nvPr/>
        </p:nvSpPr>
        <p:spPr>
          <a:xfrm>
            <a:off x="22115243" y="13463768"/>
            <a:ext cx="7652385" cy="1631216"/>
          </a:xfrm>
          <a:prstGeom prst="rect">
            <a:avLst/>
          </a:prstGeom>
          <a:noFill/>
        </p:spPr>
        <p:txBody>
          <a:bodyPr wrap="square">
            <a:spAutoFit/>
          </a:bodyPr>
          <a:lstStyle/>
          <a:p>
            <a:r>
              <a:rPr lang="en-AU" sz="2000" dirty="0"/>
              <a:t>If you have any additional questions, please contact your DCCEEW contract manager or the following teams for assistance:</a:t>
            </a:r>
          </a:p>
          <a:p>
            <a:pPr marL="342900" indent="-342900">
              <a:buFont typeface="Arial" panose="020B0604020202020204" pitchFamily="34" charset="0"/>
              <a:buChar char="•"/>
            </a:pPr>
            <a:r>
              <a:rPr lang="en-AU" sz="2000" dirty="0"/>
              <a:t>MERIT team: </a:t>
            </a:r>
            <a:r>
              <a:rPr lang="en-AU" sz="2000" dirty="0">
                <a:hlinkClick r:id="rId5"/>
              </a:rPr>
              <a:t>MERIT@dcceew.gov.au</a:t>
            </a:r>
            <a:r>
              <a:rPr lang="en-AU" sz="2000" dirty="0"/>
              <a:t> </a:t>
            </a:r>
            <a:endParaRPr lang="en-AU" sz="2000" dirty="0">
              <a:latin typeface="+mn-lt"/>
            </a:endParaRPr>
          </a:p>
          <a:p>
            <a:pPr marL="342900" indent="-342900">
              <a:buFont typeface="Arial" panose="020B0604020202020204" pitchFamily="34" charset="0"/>
              <a:buChar char="•"/>
            </a:pPr>
            <a:r>
              <a:rPr lang="en-AU" sz="2000" dirty="0">
                <a:latin typeface="+mn-lt"/>
              </a:rPr>
              <a:t>Long-term Monitoring team: </a:t>
            </a:r>
            <a:r>
              <a:rPr lang="en-AU" sz="2000" dirty="0">
                <a:latin typeface="+mn-lt"/>
                <a:hlinkClick r:id="rId6"/>
              </a:rPr>
              <a:t>LTMP@dcceew.gov.au</a:t>
            </a:r>
            <a:endParaRPr lang="en-AU" sz="2000" dirty="0">
              <a:latin typeface="+mn-lt"/>
            </a:endParaRPr>
          </a:p>
          <a:p>
            <a:pPr marL="342900" indent="-342900">
              <a:buFont typeface="Arial" panose="020B0604020202020204" pitchFamily="34" charset="0"/>
              <a:buChar char="•"/>
            </a:pPr>
            <a:r>
              <a:rPr lang="en-AU" sz="2000" dirty="0">
                <a:hlinkClick r:id="rId7"/>
              </a:rPr>
              <a:t>EMSA Helpdesk</a:t>
            </a:r>
            <a:endParaRPr lang="en-AU" sz="2000" dirty="0">
              <a:latin typeface="+mn-lt"/>
            </a:endParaRPr>
          </a:p>
        </p:txBody>
      </p:sp>
    </p:spTree>
    <p:extLst>
      <p:ext uri="{BB962C8B-B14F-4D97-AF65-F5344CB8AC3E}">
        <p14:creationId xmlns:p14="http://schemas.microsoft.com/office/powerpoint/2010/main" val="219854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Function xmlns="799a1582-8582-406f-ad09-2bf004bcd4b6" xsi:nil="true"/>
    <IconOverlay xmlns="http://schemas.microsoft.com/sharepoint/v4" xsi:nil="true"/>
    <DocumentDescription xmlns="799a1582-8582-406f-ad09-2bf004bcd4b6" xsi:nil="true"/>
    <RecordNumber xmlns="799a1582-8582-406f-ad09-2bf004bcd4b6" xsi:nil="true"/>
    <TrainingServices xmlns="799a1582-8582-406f-ad09-2bf004bcd4b6">Training course evaluation and review</TrainingServices>
    <Tender xmlns="799a1582-8582-406f-ad09-2bf004bcd4b6">Tender development and issue</Tender>
    <AgencyInvolvement xmlns="799a1582-8582-406f-ad09-2bf004bcd4b6">Minister or Govt not advised. Secretariat is not supplied</AgencyInvolvement>
    <TaxationConcessions xmlns="799a1582-8582-406f-ad09-2bf004bcd4b6">Assessment of REO [register of environmental organisations]</TaxationConcessions>
    <Approval xmlns="799a1582-8582-406f-ad09-2bf004bcd4b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SPIRE Document" ma:contentTypeID="0x010100FB3E7E962A8DB4438F88F528BCA9FB3600676642471276C342964C54F74AE4AD81" ma:contentTypeVersion="10" ma:contentTypeDescription="SPIRE Document" ma:contentTypeScope="" ma:versionID="2487817d573c1c06fdafdf790ea5db1a">
  <xsd:schema xmlns:xsd="http://www.w3.org/2001/XMLSchema" xmlns:xs="http://www.w3.org/2001/XMLSchema" xmlns:p="http://schemas.microsoft.com/office/2006/metadata/properties" xmlns:ns2="799a1582-8582-406f-ad09-2bf004bcd4b6" xmlns:ns3="http://schemas.microsoft.com/sharepoint/v4" targetNamespace="http://schemas.microsoft.com/office/2006/metadata/properties" ma:root="true" ma:fieldsID="5a81175ad8181f0b4a505f36459051bb" ns2:_="" ns3:_="">
    <xsd:import namespace="799a1582-8582-406f-ad09-2bf004bcd4b6"/>
    <xsd:import namespace="http://schemas.microsoft.com/sharepoint/v4"/>
    <xsd:element name="properties">
      <xsd:complexType>
        <xsd:sequence>
          <xsd:element name="documentManagement">
            <xsd:complexType>
              <xsd:all>
                <xsd:element ref="ns2:DocumentDescription" minOccurs="0"/>
                <xsd:element ref="ns2:Approval" minOccurs="0"/>
                <xsd:element ref="ns2:RecordNumber" minOccurs="0"/>
                <xsd:element ref="ns3:IconOverlay" minOccurs="0"/>
                <xsd:element ref="ns2:Function" minOccurs="0"/>
                <xsd:element ref="ns2:AgencyInvolvement" minOccurs="0"/>
                <xsd:element ref="ns2:TaxationConcessions" minOccurs="0"/>
                <xsd:element ref="ns2:Tender" minOccurs="0"/>
                <xsd:element ref="ns2:TrainingServic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9a1582-8582-406f-ad09-2bf004bcd4b6" elementFormDefault="qualified">
    <xsd:import namespace="http://schemas.microsoft.com/office/2006/documentManagement/types"/>
    <xsd:import namespace="http://schemas.microsoft.com/office/infopath/2007/PartnerControls"/>
    <xsd:element name="DocumentDescription" ma:index="8" nillable="true" ma:displayName="Document Description" ma:description="Document Description. Max 255 characters" ma:internalName="DocumentDescription">
      <xsd:simpleType>
        <xsd:restriction base="dms:Note">
          <xsd:maxLength value="255"/>
        </xsd:restriction>
      </xsd:simpleType>
    </xsd:element>
    <xsd:element name="Approval" ma:index="9" nillable="true" ma:displayName="Approval" ma:default="" ma:description="Select the approval status of the document" ma:format="Dropdown" ma:internalName="Approval">
      <xsd:simpleType>
        <xsd:restriction base="dms:Choice">
          <xsd:enumeration value="For Review"/>
          <xsd:enumeration value="Approved"/>
          <xsd:enumeration value="Superseded"/>
          <xsd:enumeration value="Cancelled"/>
        </xsd:restriction>
      </xsd:simpleType>
    </xsd:element>
    <xsd:element name="RecordNumber" ma:index="10" nillable="true" ma:displayName="Record Number" ma:description="RecordPoint Record Number" ma:internalName="RecordNumber">
      <xsd:simpleType>
        <xsd:restriction base="dms:Text"/>
      </xsd:simpleType>
    </xsd:element>
    <xsd:element name="Function" ma:index="12" nillable="true" ma:displayName="Function" ma:description="Select the relevance function" ma:format="Dropdown" ma:internalName="Function">
      <xsd:simpleType>
        <xsd:restriction base="dms:Choice">
          <xsd:enumeration value="Administration"/>
          <xsd:enumeration value="International"/>
          <xsd:enumeration value="OHS"/>
          <xsd:enumeration value="Legal"/>
          <xsd:enumeration value="Parks"/>
          <xsd:enumeration value="Personnel"/>
          <xsd:enumeration value="Program Admin"/>
          <xsd:enumeration value="Project"/>
          <xsd:enumeration value="Property"/>
          <xsd:enumeration value="Regulation"/>
          <xsd:enumeration value="Technology"/>
        </xsd:restriction>
      </xsd:simpleType>
    </xsd:element>
    <xsd:element name="AgencyInvolvement" ma:index="13" nillable="true" ma:displayName="Agency Involvement With Committee" ma:default="Minister or Govt not advised. Secretariat is not supplied" ma:description="Select the Agency Involvement with the Committee for this file" ma:format="Dropdown" ma:internalName="AgencyInvolvement">
      <xsd:simpleType>
        <xsd:restriction base="dms:Choice">
          <xsd:enumeration value="Significant - Minister or Govt is advised. Secretariat is supplied"/>
          <xsd:enumeration value="Minister or Govt not advised. Secretariat is not supplied"/>
          <xsd:enumeration value="Minister or Govt not advised. Secretariat is supplied"/>
          <xsd:enumeration value="Minister or Govt is advised. Secretariat is not supplied"/>
        </xsd:restriction>
      </xsd:simpleType>
    </xsd:element>
    <xsd:element name="TaxationConcessions" ma:index="14" nillable="true" ma:displayName="Environmental Taxation Concessions Documents Type" ma:default="Assessment of REO [register of environmental organisations]" ma:description="Select the Environmental Taxation Concessions type for this file" ma:format="Dropdown" ma:internalName="TaxationConcessions">
      <xsd:simpleType>
        <xsd:restriction base="dms:Choice">
          <xsd:enumeration value="Significant - Registration of environmental organisations"/>
          <xsd:enumeration value="Assessment - conservation covenanting programs"/>
          <xsd:enumeration value="Assessment of REO [register of environmental organisations]"/>
          <xsd:enumeration value="Unsuccessful applications"/>
        </xsd:restriction>
      </xsd:simpleType>
    </xsd:element>
    <xsd:element name="Tender" ma:index="15" nillable="true" ma:displayName="Tender Documents Type" ma:default="Tender development and issue" ma:description="Select the Tender type for this file" ma:format="Dropdown" ma:internalName="Tender">
      <xsd:simpleType>
        <xsd:restriction base="dms:Choice">
          <xsd:enumeration value="Signed contracts under seal"/>
          <xsd:enumeration value="Tender development and issue"/>
          <xsd:enumeration value="Tender unsuccessful or discontinued"/>
          <xsd:enumeration value="Tender evaluations"/>
          <xsd:enumeration value="Post-offer negotiations and due diligence checks"/>
          <xsd:enumeration value="Tender register"/>
        </xsd:restriction>
      </xsd:simpleType>
    </xsd:element>
    <xsd:element name="TrainingServices" ma:index="16" nillable="true" ma:displayName="Training Services Documents Type" ma:default="Training course evaluation and review" ma:description="Select the Training Services type for this file" ma:format="Dropdown" ma:internalName="TrainingServices">
      <xsd:simpleType>
        <xsd:restriction base="dms:Choice">
          <xsd:enumeration value="Training course evaluation and review"/>
          <xsd:enumeration value="Training administrative arrangements"/>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1"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
    <Synchronization>Asynchronous</Synchronization>
    <Type>10003</Type>
    <SequenceNumber>10000</SequenceNumber>
    <Assembly>RecordPoint.Active.UI, Version=1.0.0.0, Culture=neutral, PublicKeyToken=d49476ae5b650bf3</Assembly>
    <Class>RecordPoint.Active.UI.Events.WorkflowItemEventReceiver</Class>
    <Data/>
    <Filter/>
  </Receiver>
  <Receiver>
    <Name/>
    <Synchronization>Synchronous</Synchronization>
    <Type>3</Type>
    <SequenceNumber>10000</SequenceNumber>
    <Assembly>RecordPoint.Active.UI, Version=1.0.0.0, Culture=neutral, PublicKeyToken=d49476ae5b650bf3</Assembly>
    <Class>RecordPoint.Active.UI.Events.WorkflowItemEventReceiver</Class>
    <Data/>
    <Filter/>
  </Receiver>
  <Receiver>
    <Name/>
    <Synchronization>Asynchronous</Synchronization>
    <Type>10009</Type>
    <SequenceNumber>10000</SequenceNumber>
    <Assembly>RecordPoint.Active.UI, Version=1.0.0.0, Culture=neutral, PublicKeyToken=d49476ae5b650bf3</Assembly>
    <Class>RecordPoint.Active.UI.Events.WorkflowItemEventReceiver</Class>
    <Data/>
    <Filter/>
  </Receiver>
  <Receiver>
    <Name/>
    <Synchronization>Synchronous</Synchronization>
    <Type>9</Type>
    <SequenceNumber>10000</SequenceNumber>
    <Assembly>RecordPoint.Active.UI, Version=1.0.0.0, Culture=neutral, PublicKeyToken=d49476ae5b650bf3</Assembly>
    <Class>RecordPoint.Active.UI.Events.WorkflowItemEventReceiver</Class>
    <Data/>
    <Filter/>
  </Receiver>
  <Receiver>
    <Name/>
    <Synchronization>Asynchronous</Synchronization>
    <Type>10103</Type>
    <SequenceNumber>10000</SequenceNumber>
    <Assembly>RecordPoint.Active.UI, Version=1.0.0.0, Culture=neutral, PublicKeyToken=d49476ae5b650bf3</Assembly>
    <Class>RecordPoint.Active.UI.Events.WorkflowListEventReceiver</Class>
    <Data/>
    <Filter/>
  </Receiver>
  <Receiver>
    <Name/>
    <Synchronization>Synchronous</Synchronization>
    <Type>102</Type>
    <SequenceNumber>10000</SequenceNumber>
    <Assembly>RecordPoint.Active.UI, Version=1.0.0.0, Culture=neutral, PublicKeyToken=d49476ae5b650bf3</Assembly>
    <Class>RecordPoint.Active.UI.Events.WorkflowListEventReceiver</Class>
    <Data/>
    <Filter/>
  </Receiver>
  <Receiver>
    <Name/>
    <Synchronization>Asynchronous</Synchronization>
    <Type>10105</Type>
    <SequenceNumber>10000</SequenceNumber>
    <Assembly>RecordPoint.Active.UI, Version=1.0.0.0, Culture=neutral, PublicKeyToken=d49476ae5b650bf3</Assembly>
    <Class>RecordPoint.Active.UI.Events.WorkflowListEventReceiver</Class>
    <Data/>
    <Filter/>
  </Receiver>
  <Receiver>
    <Name/>
    <Synchronization>Synchronous</Synchronization>
    <Type>105</Type>
    <SequenceNumber>10000</SequenceNumber>
    <Assembly>RecordPoint.Active.UI, Version=1.0.0.0, Culture=neutral, PublicKeyToken=d49476ae5b650bf3</Assembly>
    <Class>RecordPoint.Active.UI.Events.WorkflowListEventReceiver</Class>
    <Data/>
    <Filter/>
  </Receiver>
  <Receiver>
    <Name/>
    <Synchronization>Asynchronous</Synchronization>
    <Type>10002</Type>
    <SequenceNumber>10000</SequenceNumber>
    <Assembly>RecordPoint.Active.UI, Version=1.0.0.0, Culture=neutral, PublicKeyToken=d49476ae5b650bf3</Assembly>
    <Class>RecordPoint.Active.UI.Events.WorkflowItemEventReceiver</Class>
    <Data/>
    <Filter/>
  </Receiver>
  <Receiver>
    <Name/>
    <Synchronization>Synchronous</Synchronization>
    <Type>2</Type>
    <SequenceNumber>10000</SequenceNumber>
    <Assembly>RecordPoint.Active.UI, Version=1.0.0.0, Culture=neutral, PublicKeyToken=d49476ae5b650bf3</Assembly>
    <Class>RecordPoint.Active.UI.Events.WorkflowItemEventReceiver</Class>
    <Data/>
    <Filter/>
  </Receiver>
</spe:Receivers>
</file>

<file path=customXml/item4.xml><?xml version="1.0" encoding="utf-8"?>
<?mso-contentType ?>
<customXsn xmlns="http://schemas.microsoft.com/office/2006/metadata/customXsn">
  <xsnLocation/>
  <cached>True</cached>
  <openByDefault>False</openByDefault>
  <xsnScope/>
</customXsn>
</file>

<file path=customXml/item5.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0D107C8-2643-401B-9D23-F04B85995A1E}">
  <ds:schemaRefs>
    <ds:schemaRef ds:uri="http://purl.org/dc/dcmitype/"/>
    <ds:schemaRef ds:uri="http://schemas.microsoft.com/office/2006/documentManagement/types"/>
    <ds:schemaRef ds:uri="http://www.w3.org/XML/1998/namespace"/>
    <ds:schemaRef ds:uri="http://purl.org/dc/terms/"/>
    <ds:schemaRef ds:uri="799a1582-8582-406f-ad09-2bf004bcd4b6"/>
    <ds:schemaRef ds:uri="http://purl.org/dc/elements/1.1/"/>
    <ds:schemaRef ds:uri="http://schemas.microsoft.com/office/infopath/2007/PartnerControls"/>
    <ds:schemaRef ds:uri="http://schemas.openxmlformats.org/package/2006/metadata/core-properties"/>
    <ds:schemaRef ds:uri="http://schemas.microsoft.com/sharepoint/v4"/>
    <ds:schemaRef ds:uri="http://schemas.microsoft.com/office/2006/metadata/properties"/>
  </ds:schemaRefs>
</ds:datastoreItem>
</file>

<file path=customXml/itemProps2.xml><?xml version="1.0" encoding="utf-8"?>
<ds:datastoreItem xmlns:ds="http://schemas.openxmlformats.org/officeDocument/2006/customXml" ds:itemID="{3606FC8A-92C8-4828-8642-18337DCA3D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99a1582-8582-406f-ad09-2bf004bcd4b6"/>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8D88897-0A9F-4614-943D-6BFEB364DB1E}">
  <ds:schemaRefs>
    <ds:schemaRef ds:uri="http://schemas.microsoft.com/sharepoint/events"/>
  </ds:schemaRefs>
</ds:datastoreItem>
</file>

<file path=customXml/itemProps4.xml><?xml version="1.0" encoding="utf-8"?>
<ds:datastoreItem xmlns:ds="http://schemas.openxmlformats.org/officeDocument/2006/customXml" ds:itemID="{42223926-AEBF-4B77-8171-52CD6A4116BC}">
  <ds:schemaRefs>
    <ds:schemaRef ds:uri="http://schemas.microsoft.com/office/2006/metadata/customXsn"/>
  </ds:schemaRefs>
</ds:datastoreItem>
</file>

<file path=customXml/itemProps5.xml><?xml version="1.0" encoding="utf-8"?>
<ds:datastoreItem xmlns:ds="http://schemas.openxmlformats.org/officeDocument/2006/customXml" ds:itemID="{D25A8EE0-5C54-4908-9CE8-8F002AD4E6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1645</TotalTime>
  <Words>1214</Words>
  <Application>Microsoft Office PowerPoint</Application>
  <PresentationFormat>Custom</PresentationFormat>
  <Paragraphs>223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Template for EMSA module selection and example TEC case study v2.0</dc:title>
  <dc:creator>Cook, Amelia</dc:creator>
  <cp:lastModifiedBy>internal\a29342</cp:lastModifiedBy>
  <cp:revision>22</cp:revision>
  <dcterms:created xsi:type="dcterms:W3CDTF">2023-06-27T00:24:11Z</dcterms:created>
  <dcterms:modified xsi:type="dcterms:W3CDTF">2025-11-20T04:50:54Z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0x010100FB3E7E962A8DB4438F88F528BCA9FB3600676642471276C342964C54F74AE4AD81</vt:lpwstr>
  </property>
  <property fmtid="{D5CDD505-2E9C-101B-9397-08002B2CF9AE}" pid="3" name="RecordPoint_WorkflowType">
    <vt:lpwstr>ActiveSubmitStub</vt:lpwstr>
  </property>
  <property fmtid="{D5CDD505-2E9C-101B-9397-08002B2CF9AE}" pid="4" name="RecordPoint_ActiveItemSiteId">
    <vt:lpwstr>{592f51bd-7f6c-40bf-afb4-0f69d5494f0f}</vt:lpwstr>
  </property>
  <property fmtid="{D5CDD505-2E9C-101B-9397-08002B2CF9AE}" pid="5" name="RecordPoint_ActiveItemListId">
    <vt:lpwstr>{d4706c0a-7502-4d91-a78b-30a6e0368baf}</vt:lpwstr>
  </property>
  <property fmtid="{D5CDD505-2E9C-101B-9397-08002B2CF9AE}" pid="6" name="RecordPoint_ActiveItemUniqueId">
    <vt:lpwstr>{5d0cd314-0d21-4d80-b191-b85b63e447ec}</vt:lpwstr>
  </property>
  <property fmtid="{D5CDD505-2E9C-101B-9397-08002B2CF9AE}" pid="7" name="RecordPoint_ActiveItemWebId">
    <vt:lpwstr>{799a1582-8582-406f-ad09-2bf004bcd4b6}</vt:lpwstr>
  </property>
  <property fmtid="{D5CDD505-2E9C-101B-9397-08002B2CF9AE}" pid="8" name="RecordPoint_SubmissionDate">
    <vt:lpwstr/>
  </property>
  <property fmtid="{D5CDD505-2E9C-101B-9397-08002B2CF9AE}" pid="9" name="RecordPoint_RecordNumberSubmitted">
    <vt:lpwstr/>
  </property>
  <property fmtid="{D5CDD505-2E9C-101B-9397-08002B2CF9AE}" pid="10" name="RecordPoint_ActiveItemMoved">
    <vt:lpwstr/>
  </property>
  <property fmtid="{D5CDD505-2E9C-101B-9397-08002B2CF9AE}" pid="11" name="RecordPoint_SubmissionCompleted">
    <vt:lpwstr/>
  </property>
  <property fmtid="{D5CDD505-2E9C-101B-9397-08002B2CF9AE}" pid="12" name="RecordPoint_RecordFormat">
    <vt:lpwstr/>
  </property>
</Properties>
</file>